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mp3" ContentType="audio/mpe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2" r:id="rId36"/>
    <p:sldId id="291" r:id="rId37"/>
    <p:sldId id="293" r:id="rId38"/>
    <p:sldId id="295" r:id="rId39"/>
    <p:sldId id="296" r:id="rId40"/>
    <p:sldId id="297" r:id="rId41"/>
    <p:sldId id="298" r:id="rId42"/>
    <p:sldId id="299" r:id="rId43"/>
    <p:sldId id="300" r:id="rId44"/>
    <p:sldId id="301" r:id="rId45"/>
    <p:sldId id="302" r:id="rId46"/>
    <p:sldId id="305" r:id="rId47"/>
    <p:sldId id="306" r:id="rId4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311" autoAdjust="0"/>
    <p:restoredTop sz="94660"/>
  </p:normalViewPr>
  <p:slideViewPr>
    <p:cSldViewPr snapToGrid="0">
      <p:cViewPr varScale="1">
        <p:scale>
          <a:sx n="79" d="100"/>
          <a:sy n="79" d="100"/>
        </p:scale>
        <p:origin x="-114" y="-62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115D0-E921-4B70-9C55-CCD3710D5DFC}" type="datetimeFigureOut">
              <a:rPr lang="ru-RU" smtClean="0"/>
              <a:pPr/>
              <a:t>03.02.2025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506F6-4FF9-4FB7-8852-A438C9B5DC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1359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115D0-E921-4B70-9C55-CCD3710D5DFC}" type="datetimeFigureOut">
              <a:rPr lang="ru-RU" smtClean="0"/>
              <a:pPr/>
              <a:t>03.02.2025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506F6-4FF9-4FB7-8852-A438C9B5DC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870056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115D0-E921-4B70-9C55-CCD3710D5DFC}" type="datetimeFigureOut">
              <a:rPr lang="ru-RU" smtClean="0"/>
              <a:pPr/>
              <a:t>03.02.2025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506F6-4FF9-4FB7-8852-A438C9B5DC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900661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115D0-E921-4B70-9C55-CCD3710D5DFC}" type="datetimeFigureOut">
              <a:rPr lang="ru-RU" smtClean="0"/>
              <a:pPr/>
              <a:t>03.02.2025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506F6-4FF9-4FB7-8852-A438C9B5DC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446969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115D0-E921-4B70-9C55-CCD3710D5DFC}" type="datetimeFigureOut">
              <a:rPr lang="ru-RU" smtClean="0"/>
              <a:pPr/>
              <a:t>03.02.2025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506F6-4FF9-4FB7-8852-A438C9B5DC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592862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115D0-E921-4B70-9C55-CCD3710D5DFC}" type="datetimeFigureOut">
              <a:rPr lang="ru-RU" smtClean="0"/>
              <a:pPr/>
              <a:t>03.02.2025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506F6-4FF9-4FB7-8852-A438C9B5DC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300545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115D0-E921-4B70-9C55-CCD3710D5DFC}" type="datetimeFigureOut">
              <a:rPr lang="ru-RU" smtClean="0"/>
              <a:pPr/>
              <a:t>03.02.2025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506F6-4FF9-4FB7-8852-A438C9B5DC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300283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115D0-E921-4B70-9C55-CCD3710D5DFC}" type="datetimeFigureOut">
              <a:rPr lang="ru-RU" smtClean="0"/>
              <a:pPr/>
              <a:t>03.02.2025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506F6-4FF9-4FB7-8852-A438C9B5DC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543156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115D0-E921-4B70-9C55-CCD3710D5DFC}" type="datetimeFigureOut">
              <a:rPr lang="ru-RU" smtClean="0"/>
              <a:pPr/>
              <a:t>03.02.2025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506F6-4FF9-4FB7-8852-A438C9B5DC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608834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115D0-E921-4B70-9C55-CCD3710D5DFC}" type="datetimeFigureOut">
              <a:rPr lang="ru-RU" smtClean="0"/>
              <a:pPr/>
              <a:t>03.02.2025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506F6-4FF9-4FB7-8852-A438C9B5DC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744121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115D0-E921-4B70-9C55-CCD3710D5DFC}" type="datetimeFigureOut">
              <a:rPr lang="ru-RU" smtClean="0"/>
              <a:pPr/>
              <a:t>03.02.2025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506F6-4FF9-4FB7-8852-A438C9B5DC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308238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8115D0-E921-4B70-9C55-CCD3710D5DFC}" type="datetimeFigureOut">
              <a:rPr lang="ru-RU" smtClean="0"/>
              <a:pPr/>
              <a:t>03.02.2025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A506F6-4FF9-4FB7-8852-A438C9B5DC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84759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dzen.ru/away?to=https://t.me/kandinsky21_bot" TargetMode="External"/><Relationship Id="rId2" Type="http://schemas.openxmlformats.org/officeDocument/2006/relationships/hyperlink" Target="https://dzen.ru/away?to=https://fusionbrain.ai/?utm_source=kandinsky&amp;utm_medium=web&amp;utm_campaign=promo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pn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5" Type="http://schemas.openxmlformats.org/officeDocument/2006/relationships/hyperlink" Target="https://adindex.ru/news/digital/2024/07/10/324196.phtml" TargetMode="External"/><Relationship Id="rId4" Type="http://schemas.openxmlformats.org/officeDocument/2006/relationships/image" Target="../media/image3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3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3" Type="http://schemas.openxmlformats.org/officeDocument/2006/relationships/image" Target="../media/image64.png"/><Relationship Id="rId7" Type="http://schemas.openxmlformats.org/officeDocument/2006/relationships/image" Target="../media/image6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png"/><Relationship Id="rId5" Type="http://schemas.openxmlformats.org/officeDocument/2006/relationships/image" Target="../media/image66.png"/><Relationship Id="rId4" Type="http://schemas.openxmlformats.org/officeDocument/2006/relationships/image" Target="../media/image65.png"/><Relationship Id="rId9" Type="http://schemas.openxmlformats.org/officeDocument/2006/relationships/image" Target="../media/image7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gi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4.png"/><Relationship Id="rId2" Type="http://schemas.openxmlformats.org/officeDocument/2006/relationships/hyperlink" Target="https://docs.google.com/forms/d/e/1FAIpQLSdfsMPv-7wYbCDoEvjeqE3owUvLfYczkyQ2nbBdPNhetflQzA/viewform?usp=header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3.png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0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hyperlink" Target="https://browser.yandex.ru/c/neuroedit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3.png"/><Relationship Id="rId5" Type="http://schemas.openxmlformats.org/officeDocument/2006/relationships/image" Target="../media/image3.jpeg"/><Relationship Id="rId4" Type="http://schemas.openxmlformats.org/officeDocument/2006/relationships/image" Target="../media/image8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5" Type="http://schemas.openxmlformats.org/officeDocument/2006/relationships/image" Target="../media/image87.png"/><Relationship Id="rId4" Type="http://schemas.openxmlformats.org/officeDocument/2006/relationships/image" Target="../media/image86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hyperlink" Target="https://voiceapp.ru/wp-content/uploads/2019/02/golosovoy-pomoshchnik-alisa-nauchilas-perevodit-s-russkogo-yazyka-na-angliyskiy-4.jpg" TargetMode="External"/><Relationship Id="rId13" Type="http://schemas.openxmlformats.org/officeDocument/2006/relationships/image" Target="../media/image93.jpeg"/><Relationship Id="rId3" Type="http://schemas.openxmlformats.org/officeDocument/2006/relationships/image" Target="../media/image88.jpeg"/><Relationship Id="rId7" Type="http://schemas.openxmlformats.org/officeDocument/2006/relationships/image" Target="../media/image90.jpeg"/><Relationship Id="rId12" Type="http://schemas.openxmlformats.org/officeDocument/2006/relationships/hyperlink" Target="https://voiceapp.ru/wp-content/uploads/2019/02/golosovoy-pomoshchnik-alisa-nauchilas-perevodit-s-russkogo-yazyka-na-angliyskiy-6.jpg" TargetMode="External"/><Relationship Id="rId2" Type="http://schemas.openxmlformats.org/officeDocument/2006/relationships/hyperlink" Target="https://voiceapp.ru/wp-content/uploads/2019/02/golosovoy-pomoshchnik-alisa-nauchilas-perevodit-s-russkogo-yazyka-na-angliyskiy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voiceapp.ru/wp-content/uploads/2019/02/golosovoy-pomoshchnik-alisa-nauchilas-perevodit-s-russkogo-yazyka-na-angliyskiy-3.jpg" TargetMode="External"/><Relationship Id="rId11" Type="http://schemas.openxmlformats.org/officeDocument/2006/relationships/image" Target="../media/image92.jpeg"/><Relationship Id="rId5" Type="http://schemas.openxmlformats.org/officeDocument/2006/relationships/image" Target="../media/image89.jpeg"/><Relationship Id="rId10" Type="http://schemas.openxmlformats.org/officeDocument/2006/relationships/hyperlink" Target="https://voiceapp.ru/wp-content/uploads/2019/02/golosovoy-pomoshchnik-alisa-nauchilas-perevodit-s-russkogo-yazyka-na-angliyskiy-5.jpg" TargetMode="External"/><Relationship Id="rId4" Type="http://schemas.openxmlformats.org/officeDocument/2006/relationships/hyperlink" Target="https://voiceapp.ru/wp-content/uploads/2019/02/golosovoy-pomoshchnik-alisa-nauchilas-perevodit-s-russkogo-yazyka-na-angliyskiy-2.jpg" TargetMode="External"/><Relationship Id="rId9" Type="http://schemas.openxmlformats.org/officeDocument/2006/relationships/image" Target="../media/image91.jpeg"/><Relationship Id="rId14" Type="http://schemas.openxmlformats.org/officeDocument/2006/relationships/image" Target="../media/image3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7.jpeg"/><Relationship Id="rId5" Type="http://schemas.openxmlformats.org/officeDocument/2006/relationships/image" Target="../media/image96.jpeg"/><Relationship Id="rId4" Type="http://schemas.openxmlformats.org/officeDocument/2006/relationships/image" Target="../media/image3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7" Type="http://schemas.openxmlformats.org/officeDocument/2006/relationships/image" Target="../media/image3.jpeg"/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2.jpeg"/><Relationship Id="rId5" Type="http://schemas.openxmlformats.org/officeDocument/2006/relationships/image" Target="../media/image101.jpeg"/><Relationship Id="rId4" Type="http://schemas.openxmlformats.org/officeDocument/2006/relationships/image" Target="../media/image100.jpe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image" Target="../media/image104.jpeg"/><Relationship Id="rId7" Type="http://schemas.openxmlformats.org/officeDocument/2006/relationships/image" Target="../media/image108.jpeg"/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7.jpeg"/><Relationship Id="rId5" Type="http://schemas.openxmlformats.org/officeDocument/2006/relationships/image" Target="../media/image106.jpeg"/><Relationship Id="rId4" Type="http://schemas.openxmlformats.org/officeDocument/2006/relationships/image" Target="../media/image10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111.jpe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7.png"/><Relationship Id="rId3" Type="http://schemas.openxmlformats.org/officeDocument/2006/relationships/image" Target="../media/image112.png"/><Relationship Id="rId7" Type="http://schemas.openxmlformats.org/officeDocument/2006/relationships/image" Target="../media/image11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5.png"/><Relationship Id="rId5" Type="http://schemas.openxmlformats.org/officeDocument/2006/relationships/image" Target="../media/image114.png"/><Relationship Id="rId4" Type="http://schemas.openxmlformats.org/officeDocument/2006/relationships/image" Target="../media/image113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png"/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2.jpeg"/><Relationship Id="rId5" Type="http://schemas.openxmlformats.org/officeDocument/2006/relationships/image" Target="../media/image121.png"/><Relationship Id="rId4" Type="http://schemas.openxmlformats.org/officeDocument/2006/relationships/image" Target="../media/image120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png"/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2.jpeg"/><Relationship Id="rId5" Type="http://schemas.openxmlformats.org/officeDocument/2006/relationships/image" Target="../media/image126.png"/><Relationship Id="rId4" Type="http://schemas.openxmlformats.org/officeDocument/2006/relationships/image" Target="../media/image125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png"/><Relationship Id="rId2" Type="http://schemas.openxmlformats.org/officeDocument/2006/relationships/hyperlink" Target="https://www.yeschat.ai/ru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2.jpeg"/></Relationships>
</file>

<file path=ppt/slides/_rels/slide45.xml.rels><?xml version="1.0" encoding="UTF-8" standalone="yes"?>
<Relationships xmlns="http://schemas.openxmlformats.org/package/2006/relationships"><Relationship Id="rId8" Type="http://schemas.microsoft.com/office/2007/relationships/media" Target="../media/media1.mp3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22.jpeg"/><Relationship Id="rId2" Type="http://schemas.openxmlformats.org/officeDocument/2006/relationships/audio" Target="../media/media2.mp3"/><Relationship Id="rId1" Type="http://schemas.openxmlformats.org/officeDocument/2006/relationships/audio" Target="../media/media1.mp3"/><Relationship Id="rId6" Type="http://schemas.openxmlformats.org/officeDocument/2006/relationships/image" Target="../media/image128.png"/><Relationship Id="rId5" Type="http://schemas.openxmlformats.org/officeDocument/2006/relationships/hyperlink" Target="https://disk.yandex.ru/d/puD4mzbYJN-zsw" TargetMode="External"/><Relationship Id="rId10" Type="http://schemas.microsoft.com/office/2007/relationships/media" Target="../media/media2.mp3"/><Relationship Id="rId4" Type="http://schemas.openxmlformats.org/officeDocument/2006/relationships/hyperlink" Target="https://disk.yandex.ru/d/IcAg9Na--RwmqA" TargetMode="External"/><Relationship Id="rId9" Type="http://schemas.openxmlformats.org/officeDocument/2006/relationships/image" Target="../media/image129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hyperlink" Target="https://disk.yandex.ru/d/puD4mzbYJN-zsw" TargetMode="External"/><Relationship Id="rId2" Type="http://schemas.openxmlformats.org/officeDocument/2006/relationships/hyperlink" Target="https://disk.yandex.ru/d/IcAg9Na--RwmqA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2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hyperlink" Target="https://disk.yandex.ru/d/puD4mzbYJN-zsw" TargetMode="External"/><Relationship Id="rId2" Type="http://schemas.openxmlformats.org/officeDocument/2006/relationships/hyperlink" Target="https://disk.yandex.ru/d/IcAg9Na--RwmqA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0"/>
                <a:lumOff val="100000"/>
              </a:schemeClr>
            </a:gs>
            <a:gs pos="35000">
              <a:schemeClr val="accent6">
                <a:lumMod val="0"/>
                <a:lumOff val="100000"/>
              </a:schemeClr>
            </a:gs>
            <a:gs pos="100000">
              <a:schemeClr val="accent6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09748" y="157019"/>
            <a:ext cx="10133215" cy="865446"/>
          </a:xfrm>
        </p:spPr>
        <p:txBody>
          <a:bodyPr>
            <a:normAutofit/>
          </a:bodyPr>
          <a:lstStyle/>
          <a:p>
            <a:r>
              <a:rPr lang="ru-RU" sz="1800" dirty="0"/>
              <a:t>Муниципальное общеобразовательное учреждение средняя общеобразовательная школа №25</a:t>
            </a:r>
            <a:br>
              <a:rPr lang="ru-RU" sz="1800" dirty="0"/>
            </a:br>
            <a:endParaRPr lang="ru-RU" sz="1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5513" y="1271847"/>
            <a:ext cx="11421687" cy="5311833"/>
          </a:xfrm>
        </p:spPr>
        <p:txBody>
          <a:bodyPr>
            <a:normAutofit fontScale="85000" lnSpcReduction="20000"/>
          </a:bodyPr>
          <a:lstStyle/>
          <a:p>
            <a:r>
              <a:rPr lang="ru-RU" sz="3200" b="1" dirty="0"/>
              <a:t>Исследовательская работа</a:t>
            </a:r>
          </a:p>
          <a:p>
            <a:r>
              <a:rPr lang="ru-RU" sz="3200" b="1" dirty="0"/>
              <a:t>Тема:</a:t>
            </a:r>
            <a:r>
              <a:rPr lang="ru-RU" sz="3200" dirty="0"/>
              <a:t> </a:t>
            </a:r>
            <a:r>
              <a:rPr lang="ru-RU" sz="3200" b="1" dirty="0"/>
              <a:t>«Нейронные сети в нашей </a:t>
            </a:r>
            <a:r>
              <a:rPr lang="ru-RU" sz="3200" b="1" dirty="0" smtClean="0"/>
              <a:t>жизни»</a:t>
            </a:r>
          </a:p>
          <a:p>
            <a:endParaRPr lang="ru-RU" sz="3200" b="1" dirty="0"/>
          </a:p>
          <a:p>
            <a:pPr algn="r"/>
            <a:r>
              <a:rPr lang="ru-RU" sz="3200" b="1" dirty="0" smtClean="0"/>
              <a:t>                                                                         Выполнил:  Голубев Иван</a:t>
            </a:r>
          </a:p>
          <a:p>
            <a:pPr algn="r"/>
            <a:r>
              <a:rPr lang="ru-RU" sz="3200" b="1" dirty="0" smtClean="0"/>
              <a:t>                                                                            МОУ СОШ №25</a:t>
            </a:r>
          </a:p>
          <a:p>
            <a:pPr algn="r"/>
            <a:r>
              <a:rPr lang="ru-RU" sz="3200" b="1" dirty="0" smtClean="0"/>
              <a:t>                                                                        ученик 4 «А» класса</a:t>
            </a:r>
          </a:p>
          <a:p>
            <a:pPr algn="r"/>
            <a:r>
              <a:rPr lang="ru-RU" sz="3200" b="1" dirty="0" smtClean="0"/>
              <a:t>                                                                        Руководитель:  </a:t>
            </a:r>
            <a:r>
              <a:rPr lang="ru-RU" sz="3200" b="1" dirty="0" err="1" smtClean="0"/>
              <a:t>Шатохина</a:t>
            </a:r>
            <a:r>
              <a:rPr lang="ru-RU" sz="3200" b="1" dirty="0" smtClean="0"/>
              <a:t> </a:t>
            </a:r>
          </a:p>
          <a:p>
            <a:pPr algn="r"/>
            <a:r>
              <a:rPr lang="ru-RU" sz="3200" b="1" dirty="0" smtClean="0"/>
              <a:t>                                                                Марина Анатольевна </a:t>
            </a:r>
          </a:p>
          <a:p>
            <a:endParaRPr lang="ru-RU" sz="3200" b="1" dirty="0" smtClean="0"/>
          </a:p>
          <a:p>
            <a:endParaRPr lang="ru-RU" sz="3200" b="1" dirty="0"/>
          </a:p>
          <a:p>
            <a:endParaRPr lang="ru-RU" sz="3200" b="1" dirty="0" smtClean="0"/>
          </a:p>
          <a:p>
            <a:r>
              <a:rPr lang="ru-RU" sz="2300" b="1" dirty="0" smtClean="0"/>
              <a:t> г. Бийск</a:t>
            </a:r>
          </a:p>
          <a:p>
            <a:r>
              <a:rPr lang="ru-RU" sz="2300" b="1" dirty="0" smtClean="0"/>
              <a:t>2024г</a:t>
            </a:r>
          </a:p>
          <a:p>
            <a:endParaRPr lang="ru-RU" sz="3200" dirty="0">
              <a:solidFill>
                <a:srgbClr val="0070C0"/>
              </a:solidFill>
            </a:endParaRPr>
          </a:p>
        </p:txBody>
      </p:sp>
      <p:pic>
        <p:nvPicPr>
          <p:cNvPr id="4" name="Рисунок 3" descr="F:\бух\buh1\Голубевуа\4А класс\нейросети\1683355452_furman-top-p-neironnie-seti-fon-vkontakte-29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84068" y="2315699"/>
            <a:ext cx="5881370" cy="33737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436547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0"/>
                <a:lumOff val="100000"/>
              </a:schemeClr>
            </a:gs>
            <a:gs pos="35000">
              <a:schemeClr val="accent6">
                <a:lumMod val="0"/>
                <a:lumOff val="100000"/>
              </a:schemeClr>
            </a:gs>
            <a:gs pos="100000">
              <a:schemeClr val="accent6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38175" y="304800"/>
            <a:ext cx="10715625" cy="5872163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ru-RU" sz="2400" b="1" dirty="0" smtClean="0"/>
              <a:t>	</a:t>
            </a:r>
            <a:r>
              <a:rPr lang="ru-RU" sz="2400" b="1" dirty="0" err="1" smtClean="0"/>
              <a:t>Нейросети</a:t>
            </a:r>
            <a:r>
              <a:rPr lang="ru-RU" sz="2400" b="1" dirty="0" smtClean="0"/>
              <a:t> </a:t>
            </a:r>
            <a:r>
              <a:rPr lang="ru-RU" sz="2400" b="1" dirty="0"/>
              <a:t>для генерации аудио:</a:t>
            </a:r>
            <a:r>
              <a:rPr lang="ru-RU" sz="2400" dirty="0"/>
              <a:t> Генерация звуков и музыки, имитация различных стилей и инструментов, создание новых музыкальных композиций и улучшение качества аудиозаписей.</a:t>
            </a:r>
          </a:p>
          <a:p>
            <a:pPr marL="0" lvl="0" indent="0">
              <a:buNone/>
            </a:pPr>
            <a:r>
              <a:rPr lang="ru-RU" sz="2400" b="1" dirty="0" err="1"/>
              <a:t>YesChat</a:t>
            </a:r>
            <a:r>
              <a:rPr lang="ru-RU" sz="2400" dirty="0"/>
              <a:t> </a:t>
            </a:r>
            <a:endParaRPr lang="ru-RU" sz="2400" dirty="0" smtClean="0"/>
          </a:p>
          <a:p>
            <a:pPr marL="0" lvl="0" indent="0">
              <a:buNone/>
            </a:pPr>
            <a:r>
              <a:rPr lang="ru-RU" sz="2400" b="1" dirty="0" smtClean="0"/>
              <a:t>AIVA</a:t>
            </a:r>
          </a:p>
          <a:p>
            <a:pPr marL="0" lvl="0" indent="0">
              <a:buNone/>
            </a:pPr>
            <a:r>
              <a:rPr lang="ru-RU" sz="2400" b="1" dirty="0" err="1" smtClean="0"/>
              <a:t>Soundraw</a:t>
            </a:r>
            <a:endParaRPr lang="ru-RU" sz="2400" b="1" dirty="0" smtClean="0"/>
          </a:p>
          <a:p>
            <a:pPr marL="0" lvl="0" indent="0">
              <a:buNone/>
            </a:pPr>
            <a:r>
              <a:rPr lang="ru-RU" sz="2400" b="1" dirty="0" err="1" smtClean="0"/>
              <a:t>Jukebox</a:t>
            </a:r>
            <a:r>
              <a:rPr lang="ru-RU" sz="2400" b="1" dirty="0" smtClean="0"/>
              <a:t> </a:t>
            </a:r>
            <a:r>
              <a:rPr lang="ru-RU" sz="2400" b="1" dirty="0"/>
              <a:t>от </a:t>
            </a:r>
            <a:r>
              <a:rPr lang="ru-RU" sz="2400" b="1" dirty="0" err="1" smtClean="0"/>
              <a:t>OpenAI</a:t>
            </a:r>
            <a:endParaRPr lang="ru-RU" sz="2400" b="1" dirty="0" smtClean="0"/>
          </a:p>
          <a:p>
            <a:pPr marL="0" lvl="0" indent="0">
              <a:buNone/>
            </a:pPr>
            <a:r>
              <a:rPr lang="en-US" sz="2400" b="1" dirty="0" err="1" smtClean="0"/>
              <a:t>NSynth</a:t>
            </a:r>
            <a:r>
              <a:rPr lang="en-US" sz="2400" b="1" dirty="0" smtClean="0"/>
              <a:t> </a:t>
            </a:r>
            <a:r>
              <a:rPr lang="ru-RU" sz="2400" b="1" dirty="0"/>
              <a:t>от</a:t>
            </a:r>
            <a:r>
              <a:rPr lang="en-US" sz="2400" b="1" dirty="0"/>
              <a:t> Google </a:t>
            </a:r>
            <a:r>
              <a:rPr lang="en-US" sz="2400" b="1" dirty="0" smtClean="0"/>
              <a:t>Magenta</a:t>
            </a:r>
            <a:endParaRPr lang="ru-RU" sz="2400" b="1" dirty="0" smtClean="0"/>
          </a:p>
          <a:p>
            <a:pPr marL="0" lvl="0" indent="0">
              <a:buNone/>
            </a:pPr>
            <a:r>
              <a:rPr lang="ru-RU" sz="2400" b="1" dirty="0" err="1" smtClean="0"/>
              <a:t>Riffusion</a:t>
            </a:r>
            <a:endParaRPr lang="ru-RU" sz="2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175" y="4563565"/>
            <a:ext cx="1800000" cy="1800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6880" y="1213968"/>
            <a:ext cx="3600000" cy="209481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1519" y="3334133"/>
            <a:ext cx="5400000" cy="262721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8961" y="1404232"/>
            <a:ext cx="3600000" cy="171428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662213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0"/>
                <a:lumOff val="100000"/>
              </a:schemeClr>
            </a:gs>
            <a:gs pos="35000">
              <a:schemeClr val="accent6">
                <a:lumMod val="0"/>
                <a:lumOff val="100000"/>
              </a:schemeClr>
            </a:gs>
            <a:gs pos="100000">
              <a:schemeClr val="accent6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57249" y="323850"/>
            <a:ext cx="11020425" cy="6267450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ru-RU" sz="2400" b="1" dirty="0" smtClean="0"/>
              <a:t>	</a:t>
            </a:r>
            <a:r>
              <a:rPr lang="ru-RU" sz="2400" b="1" dirty="0" err="1" smtClean="0"/>
              <a:t>Нейросети</a:t>
            </a:r>
            <a:r>
              <a:rPr lang="ru-RU" sz="2400" b="1" dirty="0" smtClean="0"/>
              <a:t> </a:t>
            </a:r>
            <a:r>
              <a:rPr lang="ru-RU" sz="2400" b="1" dirty="0"/>
              <a:t>для обработки текста:</a:t>
            </a:r>
            <a:r>
              <a:rPr lang="ru-RU" sz="2400" dirty="0"/>
              <a:t> Автоматическое создание текстов, генерация описаний, ответов на вопросы и создание новых текстовых материалов.</a:t>
            </a:r>
          </a:p>
          <a:p>
            <a:pPr marL="0" lvl="0" indent="0">
              <a:buNone/>
            </a:pPr>
            <a:r>
              <a:rPr lang="ru-RU" sz="2400" b="1" dirty="0" err="1" smtClean="0"/>
              <a:t>Rytr</a:t>
            </a:r>
            <a:endParaRPr lang="ru-RU" sz="2400" b="1" dirty="0" smtClean="0"/>
          </a:p>
          <a:p>
            <a:pPr marL="0" lvl="0" indent="0">
              <a:buNone/>
            </a:pPr>
            <a:r>
              <a:rPr lang="ru-RU" sz="2400" b="1" dirty="0" err="1" smtClean="0"/>
              <a:t>JasperAI</a:t>
            </a:r>
            <a:endParaRPr lang="ru-RU" sz="2400" b="1" dirty="0" smtClean="0"/>
          </a:p>
          <a:p>
            <a:pPr marL="0" lvl="0" indent="0">
              <a:buNone/>
            </a:pPr>
            <a:r>
              <a:rPr lang="ru-RU" sz="2400" b="1" dirty="0" err="1" smtClean="0"/>
              <a:t>Bing</a:t>
            </a:r>
            <a:r>
              <a:rPr lang="ru-RU" sz="2400" b="1" dirty="0" smtClean="0"/>
              <a:t> AI</a:t>
            </a:r>
          </a:p>
          <a:p>
            <a:pPr marL="0" lvl="0" indent="0">
              <a:buNone/>
            </a:pPr>
            <a:r>
              <a:rPr lang="ru-RU" sz="2400" b="1" dirty="0" err="1" smtClean="0"/>
              <a:t>GigaChat</a:t>
            </a:r>
            <a:endParaRPr lang="ru-RU" sz="2400" b="1" dirty="0" smtClean="0"/>
          </a:p>
          <a:p>
            <a:pPr marL="0" lvl="0" indent="0">
              <a:buNone/>
            </a:pPr>
            <a:r>
              <a:rPr lang="ru-RU" sz="2400" b="1" dirty="0" err="1" smtClean="0"/>
              <a:t>YandexGPT</a:t>
            </a:r>
            <a:endParaRPr lang="ru-RU" sz="2400" b="1" dirty="0" smtClean="0"/>
          </a:p>
          <a:p>
            <a:pPr marL="0" lvl="0" indent="0">
              <a:buNone/>
            </a:pPr>
            <a:r>
              <a:rPr lang="ru-RU" sz="2400" b="1" dirty="0" smtClean="0"/>
              <a:t>Text.ru</a:t>
            </a:r>
          </a:p>
          <a:p>
            <a:pPr marL="0" lvl="0" indent="0">
              <a:buNone/>
            </a:pPr>
            <a:r>
              <a:rPr lang="ru-RU" sz="2400" b="1" dirty="0" err="1" smtClean="0"/>
              <a:t>DeepAI</a:t>
            </a:r>
            <a:endParaRPr lang="ru-RU" sz="2400" b="1" dirty="0" smtClean="0"/>
          </a:p>
          <a:p>
            <a:pPr marL="0" lvl="0" indent="0">
              <a:buNone/>
            </a:pPr>
            <a:r>
              <a:rPr lang="ru-RU" sz="2400" b="1" dirty="0" err="1" smtClean="0"/>
              <a:t>DeepL</a:t>
            </a:r>
            <a:r>
              <a:rPr lang="ru-RU" sz="2400" dirty="0"/>
              <a:t> 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7674" y="4791300"/>
            <a:ext cx="1800000" cy="1800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7674" y="1137762"/>
            <a:ext cx="5400000" cy="315183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5536" y="1326844"/>
            <a:ext cx="3600000" cy="257375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5536" y="3900600"/>
            <a:ext cx="2880000" cy="226492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62625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0"/>
                <a:lumOff val="100000"/>
              </a:schemeClr>
            </a:gs>
            <a:gs pos="35000">
              <a:schemeClr val="accent6">
                <a:lumMod val="0"/>
                <a:lumOff val="100000"/>
              </a:schemeClr>
            </a:gs>
            <a:gs pos="100000">
              <a:schemeClr val="accent6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400050"/>
            <a:ext cx="10515600" cy="5767388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sz="3100" b="1" dirty="0" smtClean="0"/>
              <a:t>	</a:t>
            </a:r>
            <a:r>
              <a:rPr lang="ru-RU" sz="2400" b="1" dirty="0" err="1" smtClean="0"/>
              <a:t>Нейросети</a:t>
            </a:r>
            <a:r>
              <a:rPr lang="ru-RU" sz="2400" b="1" dirty="0" smtClean="0"/>
              <a:t> </a:t>
            </a:r>
            <a:r>
              <a:rPr lang="ru-RU" sz="2400" b="1" dirty="0"/>
              <a:t>для генерации видео</a:t>
            </a:r>
            <a:r>
              <a:rPr lang="ru-RU" sz="2400" dirty="0"/>
              <a:t>: Создание видеороликов и </a:t>
            </a:r>
            <a:r>
              <a:rPr lang="ru-RU" sz="2400" dirty="0" err="1"/>
              <a:t>анимаций</a:t>
            </a:r>
            <a:r>
              <a:rPr lang="ru-RU" sz="2400" dirty="0"/>
              <a:t>, а также улучшение качества видеофайлов и обработка видеоданных.</a:t>
            </a:r>
          </a:p>
          <a:p>
            <a:pPr marL="0" lvl="0" indent="0">
              <a:buNone/>
            </a:pPr>
            <a:r>
              <a:rPr lang="ru-RU" sz="2400" dirty="0" err="1"/>
              <a:t>Kandinsky</a:t>
            </a:r>
            <a:r>
              <a:rPr lang="ru-RU" sz="2400" dirty="0"/>
              <a:t> </a:t>
            </a:r>
            <a:r>
              <a:rPr lang="ru-RU" sz="2400" dirty="0" err="1"/>
              <a:t>Video</a:t>
            </a:r>
            <a:r>
              <a:rPr lang="ru-RU" sz="2400" dirty="0"/>
              <a:t>. Русскоязычная </a:t>
            </a:r>
            <a:r>
              <a:rPr lang="ru-RU" sz="2400" dirty="0" err="1"/>
              <a:t>нейросеть</a:t>
            </a:r>
            <a:r>
              <a:rPr lang="ru-RU" sz="2400" dirty="0"/>
              <a:t> </a:t>
            </a:r>
            <a:r>
              <a:rPr lang="ru-RU" sz="2400" dirty="0" err="1"/>
              <a:t>Kandinsky</a:t>
            </a:r>
            <a:r>
              <a:rPr lang="ru-RU" sz="2400" dirty="0"/>
              <a:t> </a:t>
            </a:r>
            <a:r>
              <a:rPr lang="ru-RU" sz="2400" dirty="0" err="1"/>
              <a:t>Video</a:t>
            </a:r>
            <a:r>
              <a:rPr lang="ru-RU" sz="2400" dirty="0"/>
              <a:t> от «</a:t>
            </a:r>
            <a:r>
              <a:rPr lang="ru-RU" sz="2400" dirty="0" err="1"/>
              <a:t>Сбера</a:t>
            </a:r>
            <a:r>
              <a:rPr lang="ru-RU" sz="2400" dirty="0"/>
              <a:t>» генерирует 5-секундные видео и 4-секундные анимации в </a:t>
            </a:r>
            <a:r>
              <a:rPr lang="ru-RU" sz="2400" u="sng" dirty="0">
                <a:hlinkClick r:id="rId2"/>
              </a:rPr>
              <a:t>веб-версии</a:t>
            </a:r>
            <a:r>
              <a:rPr lang="ru-RU" sz="2400" dirty="0"/>
              <a:t> и в </a:t>
            </a:r>
            <a:r>
              <a:rPr lang="ru-RU" sz="2400" u="sng" dirty="0" err="1">
                <a:hlinkClick r:id="rId3"/>
              </a:rPr>
              <a:t>Телеграм</a:t>
            </a:r>
            <a:r>
              <a:rPr lang="ru-RU" sz="2400" u="sng" dirty="0">
                <a:hlinkClick r:id="rId3"/>
              </a:rPr>
              <a:t>-боте</a:t>
            </a:r>
            <a:r>
              <a:rPr lang="ru-RU" sz="2400" dirty="0"/>
              <a:t>.</a:t>
            </a:r>
          </a:p>
          <a:p>
            <a:pPr marL="0" lvl="0" indent="0">
              <a:buNone/>
            </a:pPr>
            <a:r>
              <a:rPr lang="ru-RU" sz="2400" b="1" dirty="0" err="1" smtClean="0"/>
              <a:t>Шедеврум</a:t>
            </a:r>
            <a:endParaRPr lang="en-US" sz="2400" b="1" dirty="0" smtClean="0"/>
          </a:p>
          <a:p>
            <a:pPr marL="0" lvl="0" indent="0">
              <a:buNone/>
            </a:pPr>
            <a:r>
              <a:rPr lang="ru-RU" sz="2400" b="1" dirty="0" err="1" smtClean="0"/>
              <a:t>Runway</a:t>
            </a:r>
            <a:r>
              <a:rPr lang="ru-RU" sz="2400" b="1" dirty="0" smtClean="0"/>
              <a:t> </a:t>
            </a:r>
            <a:r>
              <a:rPr lang="ru-RU" sz="2400" b="1" dirty="0"/>
              <a:t>ML </a:t>
            </a:r>
            <a:r>
              <a:rPr lang="ru-RU" sz="2400" b="1" dirty="0" smtClean="0"/>
              <a:t>Gen-2</a:t>
            </a:r>
            <a:endParaRPr lang="en-US" sz="2400" b="1" dirty="0" smtClean="0"/>
          </a:p>
          <a:p>
            <a:pPr marL="0" lvl="0" indent="0">
              <a:buNone/>
            </a:pPr>
            <a:r>
              <a:rPr lang="ru-RU" sz="2400" b="1" dirty="0" err="1" smtClean="0"/>
              <a:t>Genmo</a:t>
            </a:r>
            <a:endParaRPr lang="en-US" sz="2400" b="1" dirty="0" smtClean="0"/>
          </a:p>
          <a:p>
            <a:pPr marL="0" lvl="0" indent="0">
              <a:buNone/>
            </a:pPr>
            <a:r>
              <a:rPr lang="ru-RU" sz="2400" b="1" dirty="0" err="1" smtClean="0"/>
              <a:t>Pixverse</a:t>
            </a:r>
            <a:endParaRPr lang="ru-RU" sz="2400" b="1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4543650"/>
            <a:ext cx="1800000" cy="1800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7640" y="2311872"/>
            <a:ext cx="4320000" cy="340860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0015" y="2408377"/>
            <a:ext cx="4177635" cy="283189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786139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0"/>
                <a:lumOff val="100000"/>
              </a:schemeClr>
            </a:gs>
            <a:gs pos="35000">
              <a:schemeClr val="accent6">
                <a:lumMod val="0"/>
                <a:lumOff val="100000"/>
              </a:schemeClr>
            </a:gs>
            <a:gs pos="100000">
              <a:schemeClr val="accent6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3400" y="400050"/>
            <a:ext cx="11258550" cy="6000750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b="1" dirty="0" smtClean="0"/>
              <a:t>	</a:t>
            </a:r>
            <a:r>
              <a:rPr lang="ru-RU" sz="2400" b="1" dirty="0" err="1" smtClean="0"/>
              <a:t>Нейросети</a:t>
            </a:r>
            <a:r>
              <a:rPr lang="ru-RU" sz="2400" b="1" dirty="0" smtClean="0"/>
              <a:t> </a:t>
            </a:r>
            <a:r>
              <a:rPr lang="ru-RU" sz="2400" b="1" dirty="0"/>
              <a:t>для разработки программ и </a:t>
            </a:r>
            <a:r>
              <a:rPr lang="ru-RU" sz="2400" b="1" dirty="0" smtClean="0"/>
              <a:t>приложений</a:t>
            </a:r>
            <a:r>
              <a:rPr lang="en-US" sz="2400" b="1" dirty="0" smtClean="0"/>
              <a:t> </a:t>
            </a:r>
            <a:r>
              <a:rPr lang="ru-RU" sz="2400" dirty="0"/>
              <a:t>Автоматизация процесса программирования, создание новых алгоритмов и архитектур программ, а также улучшение производительности и функциональности приложений.</a:t>
            </a:r>
          </a:p>
          <a:p>
            <a:pPr marL="0" lvl="0" indent="0">
              <a:buNone/>
            </a:pPr>
            <a:r>
              <a:rPr lang="ru-RU" sz="2400" b="1" dirty="0" err="1"/>
              <a:t>GitHub</a:t>
            </a:r>
            <a:r>
              <a:rPr lang="ru-RU" sz="2400" b="1" dirty="0"/>
              <a:t> </a:t>
            </a:r>
            <a:r>
              <a:rPr lang="ru-RU" sz="2400" b="1" dirty="0" err="1" smtClean="0"/>
              <a:t>Copilot</a:t>
            </a:r>
            <a:endParaRPr lang="en-US" sz="2400" b="1" dirty="0" smtClean="0"/>
          </a:p>
          <a:p>
            <a:pPr marL="0" lvl="0" indent="0">
              <a:buNone/>
            </a:pPr>
            <a:r>
              <a:rPr lang="ru-RU" sz="2400" b="1" dirty="0" err="1" smtClean="0"/>
              <a:t>Tabnine</a:t>
            </a:r>
            <a:endParaRPr lang="en-US" sz="2400" b="1" dirty="0" smtClean="0"/>
          </a:p>
          <a:p>
            <a:pPr marL="0" lvl="0" indent="0">
              <a:buNone/>
            </a:pPr>
            <a:r>
              <a:rPr lang="ru-RU" sz="2400" b="1" dirty="0" err="1" smtClean="0"/>
              <a:t>Snyk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Code</a:t>
            </a:r>
            <a:endParaRPr lang="ru-RU" sz="2400" dirty="0"/>
          </a:p>
          <a:p>
            <a:pPr marL="0" lvl="0" indent="0">
              <a:buNone/>
            </a:pPr>
            <a:r>
              <a:rPr lang="ru-RU" sz="2400" b="1" dirty="0" smtClean="0"/>
              <a:t>CodeT5</a:t>
            </a:r>
            <a:endParaRPr lang="en-US" sz="2400" b="1" dirty="0" smtClean="0"/>
          </a:p>
          <a:p>
            <a:pPr marL="0" lvl="0" indent="0">
              <a:buNone/>
            </a:pPr>
            <a:r>
              <a:rPr lang="ru-RU" sz="2400" b="1" dirty="0" err="1" smtClean="0"/>
              <a:t>Fig</a:t>
            </a:r>
            <a:r>
              <a:rPr lang="ru-RU" sz="2400" dirty="0" smtClean="0"/>
              <a:t> </a:t>
            </a:r>
            <a:endParaRPr lang="en-US" sz="2400" dirty="0" smtClean="0"/>
          </a:p>
          <a:p>
            <a:pPr marL="0" lvl="0" indent="0">
              <a:buNone/>
            </a:pPr>
            <a:r>
              <a:rPr lang="ru-RU" sz="2400" b="1" dirty="0" err="1" smtClean="0"/>
              <a:t>AutoCodePro</a:t>
            </a:r>
            <a:endParaRPr lang="ru-RU" sz="2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5075" y="4743675"/>
            <a:ext cx="1800000" cy="1800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1950" y="1552688"/>
            <a:ext cx="4320000" cy="307138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4486" y="1529419"/>
            <a:ext cx="3692820" cy="3960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717157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0"/>
                <a:lumOff val="100000"/>
              </a:schemeClr>
            </a:gs>
            <a:gs pos="35000">
              <a:schemeClr val="accent6">
                <a:lumMod val="0"/>
                <a:lumOff val="100000"/>
              </a:schemeClr>
            </a:gs>
            <a:gs pos="100000">
              <a:schemeClr val="accent6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571500"/>
            <a:ext cx="10801350" cy="5876925"/>
          </a:xfrm>
        </p:spPr>
        <p:txBody>
          <a:bodyPr>
            <a:noAutofit/>
          </a:bodyPr>
          <a:lstStyle/>
          <a:p>
            <a:pPr marL="0" lvl="0" indent="0">
              <a:buNone/>
            </a:pPr>
            <a:r>
              <a:rPr lang="en-US" sz="2400" b="1" dirty="0" smtClean="0"/>
              <a:t>	</a:t>
            </a:r>
            <a:r>
              <a:rPr lang="ru-RU" sz="2400" b="1" dirty="0" err="1" smtClean="0"/>
              <a:t>Нейросети</a:t>
            </a:r>
            <a:r>
              <a:rPr lang="ru-RU" sz="2400" b="1" dirty="0" smtClean="0"/>
              <a:t> </a:t>
            </a:r>
            <a:r>
              <a:rPr lang="ru-RU" sz="2400" b="1" dirty="0"/>
              <a:t>для генерации голоса и речи: </a:t>
            </a:r>
            <a:r>
              <a:rPr lang="ru-RU" sz="2400" dirty="0"/>
              <a:t>Создание речи и голосовых сообщений с использованием искусственного интеллекта, имитация различных голосов и интонаций. </a:t>
            </a:r>
          </a:p>
          <a:p>
            <a:pPr marL="0" lvl="0" indent="0">
              <a:buNone/>
            </a:pPr>
            <a:r>
              <a:rPr lang="ru-RU" sz="2400" b="1" dirty="0" smtClean="0"/>
              <a:t>Lovo.ai</a:t>
            </a:r>
            <a:endParaRPr lang="en-US" sz="2400" b="1" dirty="0" smtClean="0"/>
          </a:p>
          <a:p>
            <a:pPr marL="0" lvl="0" indent="0">
              <a:buNone/>
            </a:pPr>
            <a:r>
              <a:rPr lang="ru-RU" sz="2400" b="1" dirty="0" smtClean="0"/>
              <a:t>Murf.ai</a:t>
            </a:r>
            <a:endParaRPr lang="en-US" sz="2400" b="1" dirty="0" smtClean="0"/>
          </a:p>
          <a:p>
            <a:pPr marL="0" lvl="0" indent="0">
              <a:buNone/>
            </a:pPr>
            <a:r>
              <a:rPr lang="ru-RU" sz="2400" b="1" dirty="0" err="1" smtClean="0"/>
              <a:t>Speechify</a:t>
            </a:r>
            <a:endParaRPr lang="en-US" sz="2400" b="1" dirty="0" smtClean="0"/>
          </a:p>
          <a:p>
            <a:pPr marL="0" lvl="0" indent="0">
              <a:buNone/>
            </a:pPr>
            <a:r>
              <a:rPr lang="ru-RU" sz="2400" b="1" dirty="0" err="1" smtClean="0"/>
              <a:t>PlayHT</a:t>
            </a:r>
            <a:r>
              <a:rPr lang="ru-RU" sz="2400" dirty="0"/>
              <a:t>  </a:t>
            </a:r>
          </a:p>
          <a:p>
            <a:pPr marL="0" lvl="0" indent="0">
              <a:buNone/>
            </a:pPr>
            <a:r>
              <a:rPr lang="ru-RU" sz="2400" b="1" dirty="0" err="1" smtClean="0"/>
              <a:t>Deepgram</a:t>
            </a:r>
            <a:endParaRPr lang="ru-RU" sz="2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2300" y="1662033"/>
            <a:ext cx="3600000" cy="369585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6868" y="1376641"/>
            <a:ext cx="3600000" cy="218020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6868" y="3370286"/>
            <a:ext cx="3600000" cy="242349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450" y="4457891"/>
            <a:ext cx="1800000" cy="1800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582537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0"/>
                <a:lumOff val="100000"/>
              </a:schemeClr>
            </a:gs>
            <a:gs pos="35000">
              <a:schemeClr val="accent6">
                <a:lumMod val="0"/>
                <a:lumOff val="100000"/>
              </a:schemeClr>
            </a:gs>
            <a:gs pos="100000">
              <a:schemeClr val="accent6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idx="1"/>
          </p:nvPr>
        </p:nvSpPr>
        <p:spPr>
          <a:xfrm>
            <a:off x="838200" y="438150"/>
            <a:ext cx="10515600" cy="573881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dirty="0"/>
              <a:t>Главные задачи </a:t>
            </a:r>
            <a:r>
              <a:rPr lang="ru-RU" b="1" dirty="0" err="1" smtClean="0"/>
              <a:t>нейросетей</a:t>
            </a:r>
            <a:endParaRPr lang="en-US" b="1" dirty="0" smtClean="0"/>
          </a:p>
          <a:p>
            <a:pPr marL="0" indent="0">
              <a:buNone/>
            </a:pPr>
            <a:r>
              <a:rPr lang="ru-RU" sz="2400" dirty="0"/>
              <a:t>	</a:t>
            </a:r>
            <a:r>
              <a:rPr lang="ru-RU" sz="2400" dirty="0" smtClean="0"/>
              <a:t>Нейронные </a:t>
            </a:r>
            <a:r>
              <a:rPr lang="ru-RU" sz="2400" dirty="0"/>
              <a:t>сети используют для анализа данных и расчётов, напоминающих те, что выполняет человеческий мозг.</a:t>
            </a:r>
          </a:p>
          <a:p>
            <a:pPr lvl="0">
              <a:buClr>
                <a:srgbClr val="0070C0"/>
              </a:buClr>
              <a:buFont typeface="Wingdings" panose="05000000000000000000" pitchFamily="2" charset="2"/>
              <a:buChar char="Ø"/>
            </a:pPr>
            <a:r>
              <a:rPr lang="ru-RU" sz="2400" b="1" dirty="0" smtClean="0"/>
              <a:t>Классификация</a:t>
            </a:r>
            <a:r>
              <a:rPr lang="ru-RU" sz="2400" dirty="0" smtClean="0"/>
              <a:t>- </a:t>
            </a:r>
            <a:r>
              <a:rPr lang="ru-RU" sz="2400" dirty="0"/>
              <a:t>Распределение данных по заданным параметрам. </a:t>
            </a:r>
            <a:endParaRPr lang="ru-RU" sz="2400" dirty="0" smtClean="0"/>
          </a:p>
          <a:p>
            <a:pPr lvl="0">
              <a:buClr>
                <a:srgbClr val="0070C0"/>
              </a:buClr>
              <a:buFont typeface="Wingdings" panose="05000000000000000000" pitchFamily="2" charset="2"/>
              <a:buChar char="Ø"/>
            </a:pPr>
            <a:r>
              <a:rPr lang="ru-RU" sz="2400" b="1" dirty="0" smtClean="0"/>
              <a:t>Прогнозирование</a:t>
            </a:r>
            <a:r>
              <a:rPr lang="ru-RU" sz="2400" dirty="0" smtClean="0"/>
              <a:t>- Нейронные </a:t>
            </a:r>
            <a:r>
              <a:rPr lang="ru-RU" sz="2400" dirty="0"/>
              <a:t>сети предсказывают будущие шаги. </a:t>
            </a:r>
          </a:p>
          <a:p>
            <a:pPr lvl="0">
              <a:buClr>
                <a:srgbClr val="0070C0"/>
              </a:buClr>
              <a:buFont typeface="Wingdings" panose="05000000000000000000" pitchFamily="2" charset="2"/>
              <a:buChar char="Ø"/>
            </a:pPr>
            <a:r>
              <a:rPr lang="ru-RU" sz="2400" b="1" dirty="0" smtClean="0"/>
              <a:t>Распознавание-</a:t>
            </a:r>
            <a:r>
              <a:rPr lang="ru-RU" sz="2400" dirty="0" smtClean="0"/>
              <a:t> </a:t>
            </a:r>
            <a:r>
              <a:rPr lang="ru-RU" sz="2400" dirty="0"/>
              <a:t>Есть специальные программы, которые обучены распознавать образы. </a:t>
            </a:r>
          </a:p>
        </p:txBody>
      </p:sp>
      <p:pic>
        <p:nvPicPr>
          <p:cNvPr id="6" name="Рисунок 5" descr="https://optim.tildacdn.com/tild3535-3262-4235-b135-623738663236/-/resize/760x/-/format/webp/image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76090" y="3486150"/>
            <a:ext cx="5944235" cy="2419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6641" y="4591050"/>
            <a:ext cx="1800000" cy="1800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802318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0"/>
                <a:lumOff val="100000"/>
              </a:schemeClr>
            </a:gs>
            <a:gs pos="35000">
              <a:schemeClr val="accent6">
                <a:lumMod val="0"/>
                <a:lumOff val="100000"/>
              </a:schemeClr>
            </a:gs>
            <a:gs pos="100000">
              <a:schemeClr val="accent6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90500"/>
            <a:ext cx="10515600" cy="5986463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ru-RU" b="1" dirty="0" smtClean="0"/>
              <a:t>Алгоритм и методы обучения нейронных сетей</a:t>
            </a:r>
            <a:endParaRPr lang="ru-RU" dirty="0" smtClean="0"/>
          </a:p>
          <a:p>
            <a:pPr marL="0" indent="0">
              <a:buNone/>
            </a:pPr>
            <a:r>
              <a:rPr lang="ru-RU" b="1" dirty="0" smtClean="0"/>
              <a:t>	</a:t>
            </a:r>
          </a:p>
          <a:p>
            <a:pPr marL="0" indent="0">
              <a:buNone/>
            </a:pPr>
            <a:endParaRPr lang="ru-RU" b="1" dirty="0" smtClean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 smtClean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r>
              <a:rPr lang="ru-RU" sz="2600" b="1" dirty="0" smtClean="0"/>
              <a:t>Алгоритм</a:t>
            </a:r>
            <a:r>
              <a:rPr lang="ru-RU" sz="2600" dirty="0" smtClean="0"/>
              <a:t> </a:t>
            </a:r>
            <a:r>
              <a:rPr lang="ru-RU" sz="2600" dirty="0"/>
              <a:t>обучения нейронных сетей (упрощенный – без погружения в технические аспекты). </a:t>
            </a:r>
          </a:p>
          <a:p>
            <a:pPr lvl="6">
              <a:buClr>
                <a:srgbClr val="0070C0"/>
              </a:buClr>
              <a:buFont typeface="Wingdings" panose="05000000000000000000" pitchFamily="2" charset="2"/>
              <a:buChar char="Ø"/>
            </a:pPr>
            <a:r>
              <a:rPr lang="ru-RU" sz="2600" dirty="0" smtClean="0"/>
              <a:t>сбор </a:t>
            </a:r>
            <a:r>
              <a:rPr lang="ru-RU" sz="2600" dirty="0"/>
              <a:t>данных для обучения; </a:t>
            </a:r>
          </a:p>
          <a:p>
            <a:pPr lvl="6">
              <a:buClr>
                <a:srgbClr val="0070C0"/>
              </a:buClr>
              <a:buFont typeface="Wingdings" panose="05000000000000000000" pitchFamily="2" charset="2"/>
              <a:buChar char="Ø"/>
            </a:pPr>
            <a:r>
              <a:rPr lang="ru-RU" sz="2600" dirty="0" smtClean="0"/>
              <a:t>подготовка </a:t>
            </a:r>
            <a:r>
              <a:rPr lang="ru-RU" sz="2600" dirty="0"/>
              <a:t>и нормализация данных; </a:t>
            </a:r>
          </a:p>
          <a:p>
            <a:pPr lvl="6">
              <a:buClr>
                <a:srgbClr val="0070C0"/>
              </a:buClr>
              <a:buFont typeface="Wingdings" panose="05000000000000000000" pitchFamily="2" charset="2"/>
              <a:buChar char="Ø"/>
            </a:pPr>
            <a:r>
              <a:rPr lang="ru-RU" sz="2600" dirty="0" smtClean="0"/>
              <a:t>выбор </a:t>
            </a:r>
            <a:r>
              <a:rPr lang="ru-RU" sz="2600" dirty="0"/>
              <a:t>топологии сети; </a:t>
            </a:r>
          </a:p>
          <a:p>
            <a:pPr lvl="6">
              <a:buClr>
                <a:srgbClr val="0070C0"/>
              </a:buClr>
              <a:buFont typeface="Wingdings" panose="05000000000000000000" pitchFamily="2" charset="2"/>
              <a:buChar char="Ø"/>
            </a:pPr>
            <a:r>
              <a:rPr lang="ru-RU" sz="2600" dirty="0" smtClean="0"/>
              <a:t>экспериментальный </a:t>
            </a:r>
            <a:r>
              <a:rPr lang="ru-RU" sz="2600" dirty="0"/>
              <a:t>подбор характеристик сети; </a:t>
            </a:r>
          </a:p>
          <a:p>
            <a:pPr lvl="6">
              <a:buClr>
                <a:srgbClr val="0070C0"/>
              </a:buClr>
              <a:buFont typeface="Wingdings" panose="05000000000000000000" pitchFamily="2" charset="2"/>
              <a:buChar char="Ø"/>
            </a:pPr>
            <a:r>
              <a:rPr lang="ru-RU" sz="2600" dirty="0" smtClean="0"/>
              <a:t>экспериментальный </a:t>
            </a:r>
            <a:r>
              <a:rPr lang="ru-RU" sz="2600" dirty="0"/>
              <a:t>подбор параметров обучения; </a:t>
            </a:r>
          </a:p>
          <a:p>
            <a:pPr lvl="6">
              <a:buClr>
                <a:srgbClr val="0070C0"/>
              </a:buClr>
              <a:buFont typeface="Wingdings" panose="05000000000000000000" pitchFamily="2" charset="2"/>
              <a:buChar char="Ø"/>
            </a:pPr>
            <a:r>
              <a:rPr lang="ru-RU" sz="2600" dirty="0" smtClean="0"/>
              <a:t>собственно </a:t>
            </a:r>
            <a:r>
              <a:rPr lang="ru-RU" sz="2600" dirty="0"/>
              <a:t>обучение; </a:t>
            </a:r>
          </a:p>
          <a:p>
            <a:pPr lvl="6">
              <a:buClr>
                <a:srgbClr val="0070C0"/>
              </a:buClr>
              <a:buFont typeface="Wingdings" panose="05000000000000000000" pitchFamily="2" charset="2"/>
              <a:buChar char="Ø"/>
            </a:pPr>
            <a:r>
              <a:rPr lang="ru-RU" sz="2600" dirty="0" smtClean="0"/>
              <a:t>проверка </a:t>
            </a:r>
            <a:r>
              <a:rPr lang="ru-RU" sz="2600" dirty="0"/>
              <a:t>адекватности обучения; </a:t>
            </a:r>
          </a:p>
          <a:p>
            <a:pPr lvl="6">
              <a:buClr>
                <a:srgbClr val="0070C0"/>
              </a:buClr>
              <a:buFont typeface="Wingdings" panose="05000000000000000000" pitchFamily="2" charset="2"/>
              <a:buChar char="Ø"/>
            </a:pPr>
            <a:r>
              <a:rPr lang="ru-RU" sz="2600" dirty="0" smtClean="0"/>
              <a:t>корректировка </a:t>
            </a:r>
            <a:r>
              <a:rPr lang="ru-RU" sz="2600" dirty="0"/>
              <a:t>параметров, окончательное обучение; </a:t>
            </a:r>
          </a:p>
          <a:p>
            <a:pPr lvl="6">
              <a:buClr>
                <a:srgbClr val="0070C0"/>
              </a:buClr>
              <a:buFont typeface="Wingdings" panose="05000000000000000000" pitchFamily="2" charset="2"/>
              <a:buChar char="Ø"/>
            </a:pPr>
            <a:r>
              <a:rPr lang="ru-RU" sz="2600" dirty="0" smtClean="0"/>
              <a:t>вербализация </a:t>
            </a:r>
            <a:r>
              <a:rPr lang="ru-RU" sz="2600" dirty="0"/>
              <a:t>сети с целью дальнейшего использования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9551" y="624974"/>
            <a:ext cx="2214700" cy="1661025"/>
          </a:xfrm>
          <a:prstGeom prst="rect">
            <a:avLst/>
          </a:prstGeom>
        </p:spPr>
      </p:pic>
      <p:pic>
        <p:nvPicPr>
          <p:cNvPr id="5" name="Рисунок 4" descr="https://optim.tildacdn.com/tild6264-6262-4330-b737-613962623230/-/resize/760x/-/format/webp/image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5900" y="624974"/>
            <a:ext cx="3680100" cy="188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116" y="4467225"/>
            <a:ext cx="1800000" cy="1800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851149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12192000" cy="6858000"/>
          </a:xfrm>
          <a:gradFill flip="none" rotWithShape="1">
            <a:gsLst>
              <a:gs pos="0">
                <a:schemeClr val="accent6">
                  <a:lumMod val="0"/>
                  <a:lumOff val="100000"/>
                </a:schemeClr>
              </a:gs>
              <a:gs pos="35000">
                <a:schemeClr val="accent6">
                  <a:lumMod val="0"/>
                  <a:lumOff val="100000"/>
                </a:schemeClr>
              </a:gs>
              <a:gs pos="100000">
                <a:schemeClr val="accent6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1000" b="1" dirty="0" smtClean="0"/>
          </a:p>
          <a:p>
            <a:pPr marL="0" indent="0" algn="ctr">
              <a:buNone/>
            </a:pPr>
            <a:r>
              <a:rPr lang="ru-RU" b="1" dirty="0" smtClean="0"/>
              <a:t>Методы </a:t>
            </a:r>
            <a:r>
              <a:rPr lang="ru-RU" b="1" dirty="0"/>
              <a:t>обучения нейронных сетей.</a:t>
            </a:r>
            <a:endParaRPr lang="ru-RU" dirty="0"/>
          </a:p>
          <a:p>
            <a:pPr lvl="0">
              <a:buClr>
                <a:srgbClr val="0070C0"/>
              </a:buClr>
              <a:buFont typeface="Wingdings" panose="05000000000000000000" pitchFamily="2" charset="2"/>
              <a:buChar char="Ø"/>
            </a:pPr>
            <a:r>
              <a:rPr lang="ru-RU" b="1" dirty="0"/>
              <a:t>Усиленное обучение. </a:t>
            </a:r>
            <a:r>
              <a:rPr lang="ru-RU" sz="2400" dirty="0"/>
              <a:t>При данном подходе нейронная сеть усиливается в том случае, если даёт положительный результат. В случае же, если обучаемая нейронная сеть делает неправильные расчёты, она подвергается наказанию.</a:t>
            </a:r>
          </a:p>
          <a:p>
            <a:pPr lvl="0">
              <a:buClr>
                <a:srgbClr val="0070C0"/>
              </a:buClr>
              <a:buFont typeface="Wingdings" panose="05000000000000000000" pitchFamily="2" charset="2"/>
              <a:buChar char="Ø"/>
            </a:pPr>
            <a:r>
              <a:rPr lang="ru-RU" b="1" dirty="0"/>
              <a:t>Контролируемое обучение. </a:t>
            </a:r>
            <a:r>
              <a:rPr lang="ru-RU" sz="2400" dirty="0"/>
              <a:t>Этот метод подразумевает обучение нейронной сети на основе подготовленной человеком подборке данных. К примеру, создается подборка фото людей, на которых подписан цвет волос и пол. На основании имеющихся данных </a:t>
            </a:r>
            <a:r>
              <a:rPr lang="ru-RU" sz="2400" dirty="0" err="1"/>
              <a:t>нейросеть</a:t>
            </a:r>
            <a:r>
              <a:rPr lang="ru-RU" sz="2400" dirty="0"/>
              <a:t> обучается самостоятельно определять заданные параметры на других фотографиях.</a:t>
            </a:r>
          </a:p>
          <a:p>
            <a:pPr>
              <a:buClr>
                <a:srgbClr val="0070C0"/>
              </a:buClr>
              <a:buFont typeface="Wingdings" panose="05000000000000000000" pitchFamily="2" charset="2"/>
              <a:buChar char="Ø"/>
            </a:pPr>
            <a:r>
              <a:rPr lang="ru-RU" b="1" dirty="0"/>
              <a:t>Бесконтрольное обучение. </a:t>
            </a:r>
            <a:r>
              <a:rPr lang="ru-RU" sz="2400" dirty="0"/>
              <a:t>Предполагает отсутствие контроля со стороны человека и готовых вводных данных. В этом случае обученная </a:t>
            </a:r>
            <a:r>
              <a:rPr lang="ru-RU" sz="2400" dirty="0" err="1"/>
              <a:t>нейросеть</a:t>
            </a:r>
            <a:r>
              <a:rPr lang="ru-RU" sz="2400" dirty="0"/>
              <a:t> самостоятельно проводит анализ данных на соответствие запросов, используя данные из открытого доступа. Если результат недостаточно точный, </a:t>
            </a:r>
            <a:r>
              <a:rPr lang="ru-RU" sz="2400" dirty="0" err="1"/>
              <a:t>нейросеть</a:t>
            </a:r>
            <a:r>
              <a:rPr lang="ru-RU" sz="2400" dirty="0"/>
              <a:t> повторяет алгоритм.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2425" y="4871778"/>
            <a:ext cx="1800000" cy="1800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193128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1113" y="0"/>
            <a:ext cx="12192000" cy="6858000"/>
          </a:xfrm>
          <a:gradFill>
            <a:gsLst>
              <a:gs pos="0">
                <a:schemeClr val="accent6">
                  <a:lumMod val="0"/>
                  <a:lumOff val="100000"/>
                </a:schemeClr>
              </a:gs>
              <a:gs pos="35000">
                <a:schemeClr val="accent6">
                  <a:lumMod val="0"/>
                  <a:lumOff val="100000"/>
                </a:schemeClr>
              </a:gs>
              <a:gs pos="100000">
                <a:schemeClr val="accent6">
                  <a:lumMod val="100000"/>
                </a:schemeClr>
              </a:gs>
            </a:gsLst>
            <a:path path="circle">
              <a:fillToRect l="50000" t="-80000" r="50000" b="180000"/>
            </a:path>
          </a:gradFill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1050" b="1" dirty="0" smtClean="0"/>
          </a:p>
          <a:p>
            <a:pPr marL="0" indent="0" algn="ctr">
              <a:buNone/>
            </a:pPr>
            <a:r>
              <a:rPr lang="ru-RU" b="1" dirty="0" smtClean="0"/>
              <a:t>Языки </a:t>
            </a:r>
            <a:r>
              <a:rPr lang="ru-RU" b="1" dirty="0"/>
              <a:t>программирования </a:t>
            </a:r>
            <a:r>
              <a:rPr lang="ru-RU" b="1" dirty="0" err="1" smtClean="0"/>
              <a:t>нейросети</a:t>
            </a:r>
            <a:endParaRPr lang="ru-RU" b="1" dirty="0" smtClean="0"/>
          </a:p>
          <a:p>
            <a:pPr marL="0" indent="0">
              <a:buNone/>
            </a:pPr>
            <a:r>
              <a:rPr lang="ru-RU" dirty="0" smtClean="0"/>
              <a:t>	</a:t>
            </a:r>
            <a:r>
              <a:rPr lang="ru-RU" b="1" dirty="0" smtClean="0"/>
              <a:t>Популярный </a:t>
            </a:r>
            <a:r>
              <a:rPr lang="ru-RU" b="1" dirty="0"/>
              <a:t>язык для разработки </a:t>
            </a:r>
            <a:r>
              <a:rPr lang="ru-RU" b="1" dirty="0" err="1"/>
              <a:t>нейросетей</a:t>
            </a:r>
            <a:r>
              <a:rPr lang="ru-RU" b="1" dirty="0"/>
              <a:t> — </a:t>
            </a:r>
            <a:r>
              <a:rPr lang="ru-RU" b="1" dirty="0" err="1"/>
              <a:t>Python</a:t>
            </a:r>
            <a:r>
              <a:rPr lang="ru-RU" b="1" dirty="0"/>
              <a:t> </a:t>
            </a:r>
          </a:p>
          <a:p>
            <a:pPr marL="0" indent="0">
              <a:buNone/>
            </a:pPr>
            <a:r>
              <a:rPr lang="ru-RU" dirty="0" smtClean="0"/>
              <a:t>	Вот </a:t>
            </a:r>
            <a:r>
              <a:rPr lang="ru-RU" dirty="0"/>
              <a:t>несколько популярных языков, которые чаще всего используются в </a:t>
            </a:r>
            <a:r>
              <a:rPr lang="ru-RU" dirty="0" smtClean="0"/>
              <a:t>	создании </a:t>
            </a:r>
            <a:r>
              <a:rPr lang="ru-RU" dirty="0"/>
              <a:t>ИИ-технологий:</a:t>
            </a:r>
          </a:p>
          <a:p>
            <a:pPr marL="0" lvl="0" indent="0">
              <a:buNone/>
            </a:pPr>
            <a:r>
              <a:rPr lang="ru-RU" b="1" dirty="0" smtClean="0"/>
              <a:t>	</a:t>
            </a:r>
            <a:r>
              <a:rPr lang="ru-RU" b="1" dirty="0" err="1" smtClean="0"/>
              <a:t>Python</a:t>
            </a:r>
            <a:endParaRPr lang="ru-RU" b="1" dirty="0" smtClean="0"/>
          </a:p>
          <a:p>
            <a:pPr marL="0" lvl="0" indent="0">
              <a:buNone/>
            </a:pPr>
            <a:r>
              <a:rPr lang="ru-RU" b="1" dirty="0" smtClean="0"/>
              <a:t>	</a:t>
            </a:r>
            <a:r>
              <a:rPr lang="ru-RU" b="1" dirty="0" err="1" smtClean="0"/>
              <a:t>Java</a:t>
            </a:r>
            <a:endParaRPr lang="ru-RU" dirty="0"/>
          </a:p>
          <a:p>
            <a:pPr marL="0" lvl="0" indent="0">
              <a:buNone/>
            </a:pPr>
            <a:r>
              <a:rPr lang="ru-RU" b="1" dirty="0" smtClean="0"/>
              <a:t>	C++</a:t>
            </a:r>
          </a:p>
          <a:p>
            <a:pPr marL="0" lvl="0" indent="0">
              <a:buNone/>
            </a:pPr>
            <a:r>
              <a:rPr lang="ru-RU" b="1" dirty="0" smtClean="0"/>
              <a:t>	R</a:t>
            </a:r>
            <a:endParaRPr lang="ru-RU" dirty="0" smtClean="0"/>
          </a:p>
          <a:p>
            <a:pPr marL="0" lvl="0" indent="0">
              <a:buNone/>
            </a:pPr>
            <a:r>
              <a:rPr lang="ru-RU" b="1" dirty="0" smtClean="0"/>
              <a:t>	</a:t>
            </a:r>
            <a:r>
              <a:rPr lang="ru-RU" b="1" dirty="0" err="1" smtClean="0"/>
              <a:t>JavaScript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7863" y="2060057"/>
            <a:ext cx="2520000" cy="230298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5310" y="2060057"/>
            <a:ext cx="3600000" cy="325512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6586" y="2082110"/>
            <a:ext cx="2520000" cy="225888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968" y="4705177"/>
            <a:ext cx="1800000" cy="1800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365898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12192000" cy="6858000"/>
          </a:xfrm>
          <a:gradFill>
            <a:gsLst>
              <a:gs pos="0">
                <a:schemeClr val="accent6">
                  <a:lumMod val="0"/>
                  <a:lumOff val="100000"/>
                </a:schemeClr>
              </a:gs>
              <a:gs pos="35000">
                <a:schemeClr val="accent6">
                  <a:lumMod val="0"/>
                  <a:lumOff val="100000"/>
                </a:schemeClr>
              </a:gs>
              <a:gs pos="100000">
                <a:schemeClr val="accent6">
                  <a:lumMod val="100000"/>
                </a:schemeClr>
              </a:gs>
            </a:gsLst>
            <a:path path="circle">
              <a:fillToRect l="50000" t="-80000" r="50000" b="180000"/>
            </a:path>
          </a:gradFill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b="1" dirty="0" smtClean="0"/>
          </a:p>
          <a:p>
            <a:pPr marL="0" indent="0" algn="ctr">
              <a:buNone/>
            </a:pPr>
            <a:r>
              <a:rPr lang="ru-RU" sz="3300" b="1" dirty="0" smtClean="0"/>
              <a:t>Сферы </a:t>
            </a:r>
            <a:r>
              <a:rPr lang="ru-RU" sz="3300" b="1" dirty="0"/>
              <a:t>применения </a:t>
            </a:r>
            <a:r>
              <a:rPr lang="ru-RU" sz="3300" b="1" dirty="0" err="1" smtClean="0"/>
              <a:t>нейросетей</a:t>
            </a:r>
            <a:endParaRPr lang="ru-RU" sz="3300" b="1" dirty="0" smtClean="0"/>
          </a:p>
          <a:p>
            <a:pPr marL="0" indent="0" algn="ctr">
              <a:buNone/>
            </a:pPr>
            <a:endParaRPr lang="ru-RU" sz="3200" b="1" dirty="0" smtClean="0"/>
          </a:p>
          <a:p>
            <a:pPr marL="0" indent="0" algn="ctr">
              <a:buNone/>
            </a:pPr>
            <a:r>
              <a:rPr lang="ru-RU" sz="3200" b="1" dirty="0" smtClean="0"/>
              <a:t>Нейронные </a:t>
            </a:r>
            <a:r>
              <a:rPr lang="ru-RU" sz="3200" b="1" dirty="0"/>
              <a:t>сети активно применяются в разных областях.</a:t>
            </a:r>
          </a:p>
          <a:p>
            <a:pPr marL="0" lvl="0" indent="0">
              <a:buNone/>
            </a:pPr>
            <a:r>
              <a:rPr lang="ru-RU" sz="2400" b="1" dirty="0" smtClean="0"/>
              <a:t>		Финансы</a:t>
            </a:r>
            <a:r>
              <a:rPr lang="ru-RU" sz="2400" dirty="0" smtClean="0"/>
              <a:t> </a:t>
            </a:r>
            <a:r>
              <a:rPr lang="ru-RU" sz="2400" dirty="0"/>
              <a:t>— оценивают риск невозврата кредитов, предсказывают </a:t>
            </a:r>
            <a:r>
              <a:rPr lang="ru-RU" sz="2400" dirty="0" smtClean="0"/>
              <a:t>	банкротство</a:t>
            </a:r>
            <a:r>
              <a:rPr lang="ru-RU" sz="2400" dirty="0"/>
              <a:t>, оценивают стоимости недвижимости и обеспечивают безопасность </a:t>
            </a:r>
            <a:r>
              <a:rPr lang="ru-RU" sz="2400" dirty="0" smtClean="0"/>
              <a:t>	транзакций </a:t>
            </a:r>
            <a:r>
              <a:rPr lang="ru-RU" sz="2400" dirty="0"/>
              <a:t>по пластиковым картам</a:t>
            </a:r>
            <a:r>
              <a:rPr lang="ru-RU" sz="2400" dirty="0" smtClean="0"/>
              <a:t>.</a:t>
            </a:r>
          </a:p>
          <a:p>
            <a:pPr marL="0" lvl="0" indent="0">
              <a:buNone/>
            </a:pPr>
            <a:endParaRPr lang="ru-RU" sz="2400" dirty="0"/>
          </a:p>
          <a:p>
            <a:pPr marL="0" lvl="0" indent="0">
              <a:buNone/>
            </a:pPr>
            <a:endParaRPr lang="ru-RU" sz="2400" dirty="0" smtClean="0"/>
          </a:p>
          <a:p>
            <a:pPr marL="0" lvl="0" indent="0">
              <a:buNone/>
            </a:pPr>
            <a:endParaRPr lang="ru-RU" sz="2400" dirty="0"/>
          </a:p>
          <a:p>
            <a:pPr marL="0" lvl="0" indent="0">
              <a:buNone/>
            </a:pPr>
            <a:endParaRPr lang="ru-RU" sz="2400" dirty="0" smtClean="0"/>
          </a:p>
          <a:p>
            <a:pPr marL="0" lvl="0" indent="0">
              <a:buNone/>
            </a:pPr>
            <a:endParaRPr lang="ru-RU" sz="2400" dirty="0"/>
          </a:p>
          <a:p>
            <a:pPr marL="0" lvl="0" indent="0">
              <a:buNone/>
            </a:pPr>
            <a:endParaRPr lang="ru-RU" sz="2400" dirty="0" smtClean="0"/>
          </a:p>
          <a:p>
            <a:pPr marL="0" lvl="0" indent="0">
              <a:buNone/>
            </a:pPr>
            <a:endParaRPr lang="ru-RU" sz="2400" dirty="0"/>
          </a:p>
          <a:p>
            <a:pPr marL="0" lvl="0" indent="0">
              <a:buNone/>
            </a:pPr>
            <a:endParaRPr lang="ru-RU" sz="2400" dirty="0" smtClean="0"/>
          </a:p>
          <a:p>
            <a:pPr marL="0" lvl="0" indent="0">
              <a:buNone/>
            </a:pPr>
            <a:endParaRPr lang="ru-RU" sz="2400" dirty="0"/>
          </a:p>
          <a:p>
            <a:pPr marL="0" indent="0" algn="ctr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5547" y="3406096"/>
            <a:ext cx="3600000" cy="304393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278" y="3429000"/>
            <a:ext cx="3600000" cy="269648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2391" y="4650032"/>
            <a:ext cx="1800000" cy="18000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F1BD9783-551B-92C1-8E33-483F99E7E10F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182391" y="-10152"/>
            <a:ext cx="1800000" cy="1800000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="" xmlns:p14="http://schemas.microsoft.com/office/powerpoint/2010/main" val="3496822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0"/>
                <a:lumOff val="100000"/>
              </a:schemeClr>
            </a:gs>
            <a:gs pos="35000">
              <a:schemeClr val="accent6">
                <a:lumMod val="0"/>
                <a:lumOff val="100000"/>
              </a:schemeClr>
            </a:gs>
            <a:gs pos="100000">
              <a:schemeClr val="accent6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endParaRPr lang="ru-RU" b="1" dirty="0" smtClean="0"/>
          </a:p>
          <a:p>
            <a:endParaRPr lang="ru-RU" b="1" dirty="0"/>
          </a:p>
          <a:p>
            <a:pPr marL="0" indent="0">
              <a:buNone/>
            </a:pPr>
            <a:r>
              <a:rPr lang="ru-RU" sz="3400" b="1" i="1" dirty="0" smtClean="0"/>
              <a:t>Цель </a:t>
            </a:r>
            <a:r>
              <a:rPr lang="ru-RU" sz="3400" b="1" i="1" dirty="0"/>
              <a:t>исследования: </a:t>
            </a:r>
            <a:r>
              <a:rPr lang="ru-RU" sz="3400" i="1" dirty="0"/>
              <a:t> </a:t>
            </a:r>
            <a:r>
              <a:rPr lang="ru-RU" sz="2600" dirty="0"/>
              <a:t>изучение нейронных сетей и практическое применение </a:t>
            </a:r>
            <a:r>
              <a:rPr lang="ru-RU" sz="2600" dirty="0" err="1"/>
              <a:t>нейросетей</a:t>
            </a:r>
            <a:r>
              <a:rPr lang="ru-RU" sz="2600" dirty="0"/>
              <a:t> в жизни. </a:t>
            </a:r>
          </a:p>
          <a:p>
            <a:pPr marL="0" indent="0">
              <a:buNone/>
            </a:pPr>
            <a:r>
              <a:rPr lang="ru-RU" sz="2600" dirty="0"/>
              <a:t>   Для достижения целей поставил для себя следующие:</a:t>
            </a:r>
          </a:p>
          <a:p>
            <a:pPr marL="0" indent="0">
              <a:buNone/>
            </a:pPr>
            <a:r>
              <a:rPr lang="ru-RU" sz="3400" b="1" i="1" dirty="0"/>
              <a:t>Задачи:</a:t>
            </a:r>
            <a:endParaRPr lang="ru-RU" sz="3400" i="1" dirty="0"/>
          </a:p>
          <a:p>
            <a:pPr lvl="2">
              <a:buClr>
                <a:schemeClr val="accent5"/>
              </a:buClr>
              <a:buFont typeface="Wingdings" panose="05000000000000000000" pitchFamily="2" charset="2"/>
              <a:buChar char="Ø"/>
            </a:pPr>
            <a:r>
              <a:rPr lang="ru-RU" sz="2600" dirty="0"/>
              <a:t>Изучить историю появления «</a:t>
            </a:r>
            <a:r>
              <a:rPr lang="ru-RU" sz="2600" dirty="0" err="1"/>
              <a:t>нейросетей</a:t>
            </a:r>
            <a:r>
              <a:rPr lang="ru-RU" sz="2600" dirty="0"/>
              <a:t>» </a:t>
            </a:r>
          </a:p>
          <a:p>
            <a:pPr lvl="2">
              <a:buClr>
                <a:schemeClr val="accent5"/>
              </a:buClr>
              <a:buFont typeface="Wingdings" panose="05000000000000000000" pitchFamily="2" charset="2"/>
              <a:buChar char="Ø"/>
            </a:pPr>
            <a:r>
              <a:rPr lang="ru-RU" sz="2600" dirty="0"/>
              <a:t>Познакомится с термином «нейронные </a:t>
            </a:r>
            <a:r>
              <a:rPr lang="ru-RU" sz="2600" dirty="0" smtClean="0"/>
              <a:t>сети» </a:t>
            </a:r>
            <a:r>
              <a:rPr lang="ru-RU" sz="2600" dirty="0"/>
              <a:t>на доступном нам языке.</a:t>
            </a:r>
          </a:p>
          <a:p>
            <a:pPr lvl="2">
              <a:buClr>
                <a:schemeClr val="accent5"/>
              </a:buClr>
              <a:buFont typeface="Wingdings" panose="05000000000000000000" pitchFamily="2" charset="2"/>
              <a:buChar char="Ø"/>
            </a:pPr>
            <a:r>
              <a:rPr lang="ru-RU" sz="2600" dirty="0"/>
              <a:t>Узнать, зачем нужны </a:t>
            </a:r>
            <a:r>
              <a:rPr lang="ru-RU" sz="2600" dirty="0" err="1"/>
              <a:t>нейросети</a:t>
            </a:r>
            <a:r>
              <a:rPr lang="ru-RU" sz="2600" dirty="0"/>
              <a:t>. </a:t>
            </a:r>
          </a:p>
          <a:p>
            <a:pPr lvl="2">
              <a:buClr>
                <a:schemeClr val="accent5"/>
              </a:buClr>
              <a:buFont typeface="Wingdings" panose="05000000000000000000" pitchFamily="2" charset="2"/>
              <a:buChar char="Ø"/>
            </a:pPr>
            <a:r>
              <a:rPr lang="ru-RU" sz="2600" dirty="0"/>
              <a:t>Рассмотреть области применения нейронных сетей. </a:t>
            </a:r>
          </a:p>
          <a:p>
            <a:pPr lvl="2">
              <a:buClr>
                <a:schemeClr val="accent5"/>
              </a:buClr>
              <a:buFont typeface="Wingdings" panose="05000000000000000000" pitchFamily="2" charset="2"/>
              <a:buChar char="Ø"/>
            </a:pPr>
            <a:r>
              <a:rPr lang="ru-RU" sz="2600" dirty="0"/>
              <a:t>Провести анкетирование с помощью </a:t>
            </a:r>
            <a:r>
              <a:rPr lang="ru-RU" sz="2600" dirty="0" err="1"/>
              <a:t>Google</a:t>
            </a:r>
            <a:r>
              <a:rPr lang="ru-RU" sz="2600" dirty="0"/>
              <a:t> </a:t>
            </a:r>
            <a:r>
              <a:rPr lang="ru-RU" sz="2600" dirty="0" err="1"/>
              <a:t>Forms</a:t>
            </a:r>
            <a:r>
              <a:rPr lang="ru-RU" sz="2600" dirty="0"/>
              <a:t> </a:t>
            </a:r>
          </a:p>
          <a:p>
            <a:pPr lvl="2">
              <a:buClr>
                <a:schemeClr val="accent5"/>
              </a:buClr>
              <a:buFont typeface="Wingdings" panose="05000000000000000000" pitchFamily="2" charset="2"/>
              <a:buChar char="Ø"/>
            </a:pPr>
            <a:r>
              <a:rPr lang="ru-RU" sz="2600" dirty="0"/>
              <a:t>Поработать в сервисе </a:t>
            </a:r>
            <a:r>
              <a:rPr lang="en-US" sz="2600" dirty="0" err="1"/>
              <a:t>ChatGPT</a:t>
            </a:r>
            <a:r>
              <a:rPr lang="en-US" sz="2600" dirty="0"/>
              <a:t> </a:t>
            </a:r>
            <a:endParaRPr lang="ru-RU" sz="2600" dirty="0"/>
          </a:p>
          <a:p>
            <a:pPr lvl="2">
              <a:buClr>
                <a:schemeClr val="accent5"/>
              </a:buClr>
              <a:buFont typeface="Wingdings" panose="05000000000000000000" pitchFamily="2" charset="2"/>
              <a:buChar char="Ø"/>
            </a:pPr>
            <a:r>
              <a:rPr lang="ru-RU" sz="2600" dirty="0"/>
              <a:t>Проанализировать полученные данные и сделать вывод.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3400" y="515458"/>
            <a:ext cx="4680000" cy="2052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5525" y="4772475"/>
            <a:ext cx="1800000" cy="1800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6700" y="515458"/>
            <a:ext cx="2052000" cy="2052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268854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8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>
                <a:lumMod val="0"/>
                <a:lumOff val="100000"/>
              </a:schemeClr>
            </a:gs>
            <a:gs pos="35000">
              <a:schemeClr val="accent6">
                <a:lumMod val="0"/>
                <a:lumOff val="100000"/>
              </a:schemeClr>
            </a:gs>
            <a:gs pos="100000">
              <a:schemeClr val="accent6">
                <a:lumMod val="100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352425"/>
            <a:ext cx="10515600" cy="5853113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	</a:t>
            </a:r>
            <a:r>
              <a:rPr lang="ru-RU" b="1" dirty="0" smtClean="0"/>
              <a:t>Маркетинг </a:t>
            </a:r>
            <a:r>
              <a:rPr lang="ru-RU" sz="2400" dirty="0" smtClean="0"/>
              <a:t>— создают модели покупок, сегментируют клиентов,  генерируют фото, определяют кому и какое рекламное объявление показать, заменяют копирайтеров и сами пишут тексты.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1041" y="1630474"/>
            <a:ext cx="3600000" cy="2025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262" y="1419224"/>
            <a:ext cx="3600000" cy="297717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6135" y="1303031"/>
            <a:ext cx="3960000" cy="2876211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699421" y="4377254"/>
            <a:ext cx="7577804" cy="3400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400" u="sng" dirty="0">
                <a:solidFill>
                  <a:srgbClr val="0000FF"/>
                </a:solidFill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https://adindex.ru/news/digital/2024/07/10/324196.phtml</a:t>
            </a:r>
            <a:endParaRPr lang="ru-RU" sz="14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421" y="4717347"/>
            <a:ext cx="1800000" cy="1800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707695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12192000" cy="6858000"/>
          </a:xfrm>
          <a:gradFill>
            <a:gsLst>
              <a:gs pos="0">
                <a:schemeClr val="accent6">
                  <a:lumMod val="0"/>
                  <a:lumOff val="100000"/>
                </a:schemeClr>
              </a:gs>
              <a:gs pos="35000">
                <a:schemeClr val="accent6">
                  <a:lumMod val="0"/>
                  <a:lumOff val="100000"/>
                </a:schemeClr>
              </a:gs>
              <a:gs pos="100000">
                <a:schemeClr val="accent6">
                  <a:lumMod val="100000"/>
                </a:schemeClr>
              </a:gs>
            </a:gsLst>
            <a:path path="circle">
              <a:fillToRect l="50000" t="-80000" r="50000" b="180000"/>
            </a:path>
          </a:gradFill>
        </p:spPr>
        <p:txBody>
          <a:bodyPr/>
          <a:lstStyle/>
          <a:p>
            <a:pPr marL="0" indent="0">
              <a:buNone/>
            </a:pPr>
            <a:r>
              <a:rPr lang="ru-RU" b="1" dirty="0" smtClean="0"/>
              <a:t>	</a:t>
            </a:r>
          </a:p>
          <a:p>
            <a:pPr marL="0" indent="0">
              <a:buNone/>
            </a:pPr>
            <a:r>
              <a:rPr lang="ru-RU" b="1" dirty="0"/>
              <a:t>	</a:t>
            </a:r>
            <a:r>
              <a:rPr lang="ru-RU" b="1" dirty="0" smtClean="0"/>
              <a:t>Политика</a:t>
            </a:r>
            <a:r>
              <a:rPr lang="ru-RU" dirty="0" smtClean="0"/>
              <a:t> </a:t>
            </a:r>
            <a:r>
              <a:rPr lang="ru-RU" dirty="0"/>
              <a:t>— </a:t>
            </a:r>
            <a:r>
              <a:rPr lang="ru-RU" sz="2400" dirty="0"/>
              <a:t>анализируют мнения, предсказывают динамику рейтингов, </a:t>
            </a:r>
            <a:r>
              <a:rPr lang="ru-RU" sz="2400" dirty="0" smtClean="0"/>
              <a:t>	выявляют </a:t>
            </a:r>
            <a:r>
              <a:rPr lang="ru-RU" sz="2400" dirty="0"/>
              <a:t>социальные факторы и определяют политические взгляды по </a:t>
            </a:r>
            <a:r>
              <a:rPr lang="ru-RU" sz="2400" dirty="0" smtClean="0"/>
              <a:t>	внешности</a:t>
            </a:r>
            <a:r>
              <a:rPr lang="ru-RU" sz="2400" dirty="0"/>
              <a:t>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2605" y="2566261"/>
            <a:ext cx="3600000" cy="239222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6191" y="2232886"/>
            <a:ext cx="5400000" cy="368357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8696" y="4841172"/>
            <a:ext cx="1800000" cy="1800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42261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12192000" cy="6858000"/>
          </a:xfrm>
          <a:gradFill>
            <a:gsLst>
              <a:gs pos="0">
                <a:schemeClr val="accent6">
                  <a:lumMod val="0"/>
                  <a:lumOff val="100000"/>
                </a:schemeClr>
              </a:gs>
              <a:gs pos="35000">
                <a:schemeClr val="accent6">
                  <a:lumMod val="0"/>
                  <a:lumOff val="100000"/>
                </a:schemeClr>
              </a:gs>
              <a:gs pos="100000">
                <a:schemeClr val="accent6">
                  <a:lumMod val="100000"/>
                </a:schemeClr>
              </a:gs>
            </a:gsLst>
            <a:path path="circle">
              <a:fillToRect l="50000" t="-80000" r="50000" b="180000"/>
            </a:path>
          </a:gradFill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		</a:t>
            </a:r>
          </a:p>
          <a:p>
            <a:pPr marL="0" indent="0">
              <a:buNone/>
            </a:pPr>
            <a:r>
              <a:rPr lang="ru-RU" dirty="0"/>
              <a:t>	</a:t>
            </a:r>
            <a:r>
              <a:rPr lang="ru-RU" b="1" dirty="0" smtClean="0"/>
              <a:t>IT </a:t>
            </a:r>
            <a:r>
              <a:rPr lang="ru-RU" dirty="0"/>
              <a:t>— </a:t>
            </a:r>
            <a:r>
              <a:rPr lang="ru-RU" sz="2400" dirty="0"/>
              <a:t>упрощают и ускоряют разработку приложений, создают чат-боты, </a:t>
            </a:r>
            <a:r>
              <a:rPr lang="ru-RU" sz="2400" dirty="0" smtClean="0"/>
              <a:t>	настраивают </a:t>
            </a:r>
            <a:r>
              <a:rPr lang="ru-RU" sz="2400" dirty="0"/>
              <a:t>алгоритмы поисковиков</a:t>
            </a:r>
            <a:r>
              <a:rPr lang="ru-RU" sz="2400" dirty="0" smtClean="0"/>
              <a:t>.</a:t>
            </a:r>
          </a:p>
          <a:p>
            <a:pPr marL="0" indent="0">
              <a:buNone/>
            </a:pPr>
            <a:r>
              <a:rPr lang="ru-RU" sz="2400" dirty="0"/>
              <a:t>	</a:t>
            </a:r>
            <a:r>
              <a:rPr lang="ru-RU" sz="2400" dirty="0" smtClean="0"/>
              <a:t>	</a:t>
            </a:r>
            <a:r>
              <a:rPr lang="ru-RU" sz="2400" dirty="0" err="1" smtClean="0"/>
              <a:t>Нейросеть</a:t>
            </a:r>
            <a:r>
              <a:rPr lang="ru-RU" sz="2400" dirty="0" smtClean="0"/>
              <a:t> в области программирования делает следующие задачи:</a:t>
            </a:r>
          </a:p>
          <a:p>
            <a:pPr marL="3657600" lvl="8" indent="0">
              <a:buNone/>
            </a:pPr>
            <a:r>
              <a:rPr lang="ru-RU" sz="1400" dirty="0"/>
              <a:t>	 </a:t>
            </a:r>
            <a:r>
              <a:rPr lang="ru-RU" sz="1400" dirty="0" smtClean="0"/>
              <a:t>        </a:t>
            </a:r>
            <a:r>
              <a:rPr lang="ru-RU" sz="2400" dirty="0" smtClean="0"/>
              <a:t>Разрабатывает и обучает алгоритмы</a:t>
            </a:r>
          </a:p>
          <a:p>
            <a:pPr marL="3657600" lvl="8" indent="0">
              <a:buNone/>
            </a:pPr>
            <a:r>
              <a:rPr lang="ru-RU" sz="2400" dirty="0" smtClean="0"/>
              <a:t>	</a:t>
            </a:r>
            <a:r>
              <a:rPr lang="ru-RU" sz="2400" dirty="0"/>
              <a:t> </a:t>
            </a:r>
            <a:r>
              <a:rPr lang="ru-RU" sz="2400" dirty="0" smtClean="0"/>
              <a:t>     Автоматизирует процессы</a:t>
            </a:r>
          </a:p>
          <a:p>
            <a:pPr marL="3657600" lvl="8" indent="0">
              <a:buNone/>
            </a:pPr>
            <a:r>
              <a:rPr lang="ru-RU" sz="2400" dirty="0" smtClean="0"/>
              <a:t>	</a:t>
            </a:r>
            <a:r>
              <a:rPr lang="ru-RU" sz="2400" dirty="0"/>
              <a:t> </a:t>
            </a:r>
            <a:r>
              <a:rPr lang="ru-RU" sz="2400" dirty="0" smtClean="0"/>
              <a:t>     Анализирует данные и выдает рекомендации</a:t>
            </a:r>
          </a:p>
          <a:p>
            <a:pPr marL="3200400" lvl="7" indent="0">
              <a:buNone/>
            </a:pPr>
            <a:r>
              <a:rPr lang="ru-RU" sz="1400" dirty="0"/>
              <a:t>	</a:t>
            </a:r>
            <a:r>
              <a:rPr lang="ru-RU" sz="1400" dirty="0" smtClean="0"/>
              <a:t>		</a:t>
            </a:r>
            <a:endParaRPr lang="ru-RU" sz="1400" dirty="0"/>
          </a:p>
          <a:p>
            <a:endParaRPr lang="ru-RU" sz="2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0725" y="3128962"/>
            <a:ext cx="3600000" cy="2820408"/>
          </a:xfrm>
          <a:prstGeom prst="rect">
            <a:avLst/>
          </a:prstGeom>
        </p:spPr>
      </p:pic>
      <p:pic>
        <p:nvPicPr>
          <p:cNvPr id="5" name="Google Shape;85;p16"/>
          <p:cNvPicPr preferRelativeResize="0"/>
          <p:nvPr/>
        </p:nvPicPr>
        <p:blipFill>
          <a:blip r:embed="rId3" cstate="print">
            <a:alphaModFix/>
          </a:blip>
          <a:stretch>
            <a:fillRect/>
          </a:stretch>
        </p:blipFill>
        <p:spPr>
          <a:xfrm>
            <a:off x="1029150" y="1809750"/>
            <a:ext cx="3600000" cy="360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363" y="4840270"/>
            <a:ext cx="1800000" cy="1800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26647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12192000" cy="6858000"/>
          </a:xfrm>
          <a:gradFill>
            <a:gsLst>
              <a:gs pos="0">
                <a:schemeClr val="accent6">
                  <a:lumMod val="0"/>
                  <a:lumOff val="100000"/>
                </a:schemeClr>
              </a:gs>
              <a:gs pos="35000">
                <a:schemeClr val="accent6">
                  <a:lumMod val="0"/>
                  <a:lumOff val="100000"/>
                </a:schemeClr>
              </a:gs>
              <a:gs pos="100000">
                <a:schemeClr val="accent6">
                  <a:lumMod val="100000"/>
                </a:schemeClr>
              </a:gs>
            </a:gsLst>
            <a:path path="circle">
              <a:fillToRect l="50000" t="-80000" r="50000" b="180000"/>
            </a:path>
          </a:gradFill>
        </p:spPr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/>
              <a:t>	</a:t>
            </a:r>
            <a:r>
              <a:rPr lang="ru-RU" b="1" dirty="0" smtClean="0"/>
              <a:t>Безопасность </a:t>
            </a:r>
            <a:r>
              <a:rPr lang="ru-RU" b="1" dirty="0"/>
              <a:t>и охранные системы </a:t>
            </a:r>
            <a:r>
              <a:rPr lang="ru-RU" sz="2400" dirty="0"/>
              <a:t>— распознают лицо, голос, </a:t>
            </a:r>
            <a:r>
              <a:rPr lang="ru-RU" sz="2400" dirty="0" smtClean="0"/>
              <a:t>	отпечатки 	пальцев </a:t>
            </a:r>
            <a:r>
              <a:rPr lang="ru-RU" sz="2400" dirty="0"/>
              <a:t>и обнаруживают подделки.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457200" lvl="1" indent="0">
              <a:buNone/>
            </a:pPr>
            <a:r>
              <a:rPr lang="ru-RU" sz="2000" dirty="0" smtClean="0"/>
              <a:t>	</a:t>
            </a:r>
            <a:r>
              <a:rPr lang="ru-RU" sz="2000" dirty="0" err="1" smtClean="0"/>
              <a:t>Нейросети</a:t>
            </a:r>
            <a:r>
              <a:rPr lang="ru-RU" sz="2000" dirty="0" smtClean="0"/>
              <a:t> </a:t>
            </a:r>
            <a:r>
              <a:rPr lang="ru-RU" sz="2000" dirty="0"/>
              <a:t>способны помогать правоохранительным </a:t>
            </a:r>
            <a:r>
              <a:rPr lang="ru-RU" sz="2000" dirty="0" smtClean="0"/>
              <a:t>органам</a:t>
            </a:r>
          </a:p>
          <a:p>
            <a:pPr marL="457200" lvl="1" indent="0">
              <a:buNone/>
            </a:pPr>
            <a:r>
              <a:rPr lang="ru-RU" sz="2000" dirty="0" smtClean="0"/>
              <a:t> </a:t>
            </a:r>
            <a:r>
              <a:rPr lang="ru-RU" sz="2000" dirty="0"/>
              <a:t>искать преступников, бороться с наркобизнесом и терроризмом, </a:t>
            </a:r>
            <a:endParaRPr lang="ru-RU" sz="2000" dirty="0" smtClean="0"/>
          </a:p>
          <a:p>
            <a:pPr marL="457200" lvl="1" indent="0">
              <a:buNone/>
            </a:pPr>
            <a:r>
              <a:rPr lang="ru-RU" sz="2000" dirty="0" smtClean="0"/>
              <a:t>быстро </a:t>
            </a:r>
            <a:r>
              <a:rPr lang="ru-RU" sz="2000" dirty="0"/>
              <a:t>находить в интернете противозаконный контент. </a:t>
            </a:r>
            <a:endParaRPr lang="ru-RU" sz="2000" dirty="0" smtClean="0"/>
          </a:p>
          <a:p>
            <a:pPr marL="457200" lvl="1" indent="0">
              <a:buNone/>
            </a:pPr>
            <a:r>
              <a:rPr lang="ru-RU" sz="2000" dirty="0" smtClean="0"/>
              <a:t>В </a:t>
            </a:r>
            <a:r>
              <a:rPr lang="ru-RU" sz="2000" dirty="0"/>
              <a:t>ГИБДД хотят научить </a:t>
            </a:r>
            <a:r>
              <a:rPr lang="ru-RU" sz="2000" dirty="0" err="1"/>
              <a:t>нейросеть</a:t>
            </a:r>
            <a:r>
              <a:rPr lang="ru-RU" sz="2000" dirty="0"/>
              <a:t> </a:t>
            </a:r>
            <a:r>
              <a:rPr lang="ru-RU" sz="2000" dirty="0" smtClean="0"/>
              <a:t>обнаруживать</a:t>
            </a:r>
          </a:p>
          <a:p>
            <a:pPr marL="457200" lvl="1" indent="0">
              <a:buNone/>
            </a:pPr>
            <a:r>
              <a:rPr lang="ru-RU" sz="2000" dirty="0" smtClean="0"/>
              <a:t>факт </a:t>
            </a:r>
            <a:r>
              <a:rPr lang="ru-RU" sz="2000" dirty="0"/>
              <a:t>кражи автомобильных номеров. </a:t>
            </a:r>
            <a:endParaRPr lang="ru-RU" sz="2000" dirty="0" smtClean="0"/>
          </a:p>
          <a:p>
            <a:pPr marL="457200" lvl="1" indent="0">
              <a:buNone/>
            </a:pPr>
            <a:r>
              <a:rPr lang="ru-RU" sz="2000" dirty="0" smtClean="0"/>
              <a:t>По </a:t>
            </a:r>
            <a:r>
              <a:rPr lang="ru-RU" sz="2000" dirty="0"/>
              <a:t>изображению автомобиля </a:t>
            </a:r>
            <a:r>
              <a:rPr lang="ru-RU" sz="2000" dirty="0" err="1"/>
              <a:t>нейросеть</a:t>
            </a:r>
            <a:r>
              <a:rPr lang="ru-RU" sz="2000" dirty="0"/>
              <a:t> сможет установить, </a:t>
            </a:r>
            <a:r>
              <a:rPr lang="ru-RU" sz="2000" dirty="0" smtClean="0"/>
              <a:t> </a:t>
            </a:r>
          </a:p>
          <a:p>
            <a:pPr marL="457200" lvl="1" indent="0">
              <a:buNone/>
            </a:pPr>
            <a:r>
              <a:rPr lang="ru-RU" sz="2000" dirty="0" smtClean="0"/>
              <a:t>соответствует </a:t>
            </a:r>
            <a:r>
              <a:rPr lang="ru-RU" sz="2000" dirty="0"/>
              <a:t>ли машина своему номеру. </a:t>
            </a:r>
            <a:endParaRPr lang="ru-RU" sz="2000" dirty="0" smtClean="0"/>
          </a:p>
          <a:p>
            <a:pPr marL="457200" lvl="1" indent="0">
              <a:buNone/>
            </a:pPr>
            <a:r>
              <a:rPr lang="ru-RU" sz="2000" dirty="0" smtClean="0"/>
              <a:t>Это </a:t>
            </a:r>
            <a:r>
              <a:rPr lang="ru-RU" sz="2000" dirty="0"/>
              <a:t>поможет своевременно выявлять подделку или кражу номеров.</a:t>
            </a:r>
            <a:endParaRPr lang="en-US" sz="2000" dirty="0"/>
          </a:p>
          <a:p>
            <a:pPr marL="457200" lvl="1" indent="0">
              <a:buNone/>
            </a:pPr>
            <a:endParaRPr lang="ru-RU" sz="2000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8237" y="1432967"/>
            <a:ext cx="3600000" cy="177590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1925" y="3339784"/>
            <a:ext cx="2520000" cy="1512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7038" y="1065960"/>
            <a:ext cx="3240000" cy="227382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9DE2A543-0B0E-FA39-C8E1-C0F5B45A7622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02962" y="1362180"/>
            <a:ext cx="2880000" cy="191747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4900" y="4851784"/>
            <a:ext cx="1800000" cy="1800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855983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12192000" cy="6858000"/>
          </a:xfrm>
          <a:gradFill>
            <a:gsLst>
              <a:gs pos="0">
                <a:schemeClr val="accent6">
                  <a:lumMod val="0"/>
                  <a:lumOff val="100000"/>
                </a:schemeClr>
              </a:gs>
              <a:gs pos="35000">
                <a:schemeClr val="accent6">
                  <a:lumMod val="0"/>
                  <a:lumOff val="100000"/>
                </a:schemeClr>
              </a:gs>
              <a:gs pos="100000">
                <a:schemeClr val="accent6">
                  <a:lumMod val="100000"/>
                </a:schemeClr>
              </a:gs>
            </a:gsLst>
            <a:path path="circle">
              <a:fillToRect l="50000" t="-80000" r="50000" b="180000"/>
            </a:path>
          </a:gradFill>
        </p:spPr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914400" lvl="2" indent="0">
              <a:buNone/>
            </a:pPr>
            <a:r>
              <a:rPr lang="ru-RU" sz="2800" b="1" dirty="0" smtClean="0"/>
              <a:t>Медицина</a:t>
            </a:r>
            <a:r>
              <a:rPr lang="ru-RU" b="1" dirty="0" smtClean="0"/>
              <a:t> </a:t>
            </a:r>
            <a:r>
              <a:rPr lang="ru-RU" dirty="0"/>
              <a:t>— </a:t>
            </a:r>
            <a:r>
              <a:rPr lang="ru-RU" sz="2400" dirty="0"/>
              <a:t>анализируют рентгеновские снимки и медкарты, подсказывают диагнозы, контролируют работу медперсонал и разрабатывают формулы лекарств.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75" y="1528187"/>
            <a:ext cx="3600000" cy="249379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7475" y="1543050"/>
            <a:ext cx="3600000" cy="230523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3802" y="1543050"/>
            <a:ext cx="3600000" cy="246406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7475" y="4007114"/>
            <a:ext cx="3600000" cy="252208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600" y="4729198"/>
            <a:ext cx="1800000" cy="1800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881261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>
                <a:lumMod val="0"/>
                <a:lumOff val="100000"/>
              </a:schemeClr>
            </a:gs>
            <a:gs pos="35000">
              <a:schemeClr val="accent6">
                <a:lumMod val="0"/>
                <a:lumOff val="100000"/>
              </a:schemeClr>
            </a:gs>
            <a:gs pos="100000">
              <a:schemeClr val="accent6">
                <a:lumMod val="100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/>
              <a:t>	</a:t>
            </a:r>
            <a:r>
              <a:rPr lang="ru-RU" b="1" dirty="0" smtClean="0"/>
              <a:t>Транспорт</a:t>
            </a:r>
            <a:r>
              <a:rPr lang="ru-RU" dirty="0" smtClean="0"/>
              <a:t> </a:t>
            </a:r>
            <a:r>
              <a:rPr lang="ru-RU" dirty="0"/>
              <a:t>— </a:t>
            </a:r>
            <a:r>
              <a:rPr lang="ru-RU" sz="2400" dirty="0"/>
              <a:t>помогают создавать беспилотные автомобили</a:t>
            </a:r>
            <a:r>
              <a:rPr lang="ru-RU" dirty="0"/>
              <a:t>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2050" y="4795873"/>
            <a:ext cx="1800000" cy="1800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400" y="3942149"/>
            <a:ext cx="3600000" cy="250422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7612" y="1007115"/>
            <a:ext cx="3600000" cy="352663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400" y="1011855"/>
            <a:ext cx="7378677" cy="302421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442986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12192000" cy="6858000"/>
          </a:xfrm>
          <a:gradFill>
            <a:gsLst>
              <a:gs pos="0">
                <a:schemeClr val="accent6">
                  <a:lumMod val="0"/>
                  <a:lumOff val="100000"/>
                </a:schemeClr>
              </a:gs>
              <a:gs pos="35000">
                <a:schemeClr val="accent6">
                  <a:lumMod val="0"/>
                  <a:lumOff val="100000"/>
                </a:schemeClr>
              </a:gs>
              <a:gs pos="100000">
                <a:schemeClr val="accent6">
                  <a:lumMod val="100000"/>
                </a:schemeClr>
              </a:gs>
            </a:gsLst>
            <a:path path="circle">
              <a:fillToRect l="50000" t="-80000" r="50000" b="180000"/>
            </a:path>
          </a:gradFill>
        </p:spPr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914400" lvl="2" indent="0">
              <a:buNone/>
            </a:pPr>
            <a:r>
              <a:rPr lang="ru-RU" sz="2800" b="1" dirty="0" smtClean="0"/>
              <a:t>Сельское </a:t>
            </a:r>
            <a:r>
              <a:rPr lang="ru-RU" sz="2800" b="1" dirty="0"/>
              <a:t>хозяйство </a:t>
            </a:r>
            <a:r>
              <a:rPr lang="ru-RU" dirty="0"/>
              <a:t>— </a:t>
            </a:r>
            <a:r>
              <a:rPr lang="ru-RU" sz="2400" dirty="0"/>
              <a:t>сортируют овощи для продажи, предсказывают урожайность, оценивают рост растений и предлагают питательные вещества для </a:t>
            </a:r>
            <a:endParaRPr lang="ru-RU" sz="2400" dirty="0" smtClean="0"/>
          </a:p>
          <a:p>
            <a:pPr marL="914400" lvl="2" indent="0">
              <a:buNone/>
            </a:pPr>
            <a:r>
              <a:rPr lang="ru-RU" sz="2400" dirty="0" smtClean="0"/>
              <a:t>его </a:t>
            </a:r>
            <a:r>
              <a:rPr lang="ru-RU" sz="2400" dirty="0"/>
              <a:t>ускорения.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175" y="4833973"/>
            <a:ext cx="1800000" cy="1800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4862" y="1929920"/>
            <a:ext cx="3600000" cy="201043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175" y="1710846"/>
            <a:ext cx="3600000" cy="312312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8425" y="1710846"/>
            <a:ext cx="3600000" cy="235761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1300" y="3957533"/>
            <a:ext cx="3600000" cy="267644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045032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12192000" cy="6858000"/>
          </a:xfrm>
          <a:gradFill>
            <a:gsLst>
              <a:gs pos="0">
                <a:schemeClr val="accent6">
                  <a:lumMod val="0"/>
                  <a:lumOff val="100000"/>
                </a:schemeClr>
              </a:gs>
              <a:gs pos="35000">
                <a:schemeClr val="accent6">
                  <a:lumMod val="0"/>
                  <a:lumOff val="100000"/>
                </a:schemeClr>
              </a:gs>
              <a:gs pos="100000">
                <a:schemeClr val="accent6">
                  <a:lumMod val="100000"/>
                </a:schemeClr>
              </a:gs>
            </a:gsLst>
            <a:path path="circle">
              <a:fillToRect l="50000" t="-80000" r="50000" b="180000"/>
            </a:path>
          </a:gradFill>
        </p:spPr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914400" lvl="2" indent="0">
              <a:buNone/>
            </a:pPr>
            <a:r>
              <a:rPr lang="ru-RU" sz="2800" b="1" dirty="0" smtClean="0"/>
              <a:t>Сельское </a:t>
            </a:r>
            <a:r>
              <a:rPr lang="ru-RU" sz="2800" b="1" dirty="0"/>
              <a:t>хозяйство </a:t>
            </a:r>
            <a:r>
              <a:rPr lang="ru-RU" dirty="0"/>
              <a:t>— </a:t>
            </a:r>
            <a:r>
              <a:rPr lang="ru-RU" sz="2400" dirty="0"/>
              <a:t>сортируют овощи для продажи, предсказывают урожайность, оценивают рост растений и предлагают питательные вещества для </a:t>
            </a:r>
            <a:endParaRPr lang="ru-RU" sz="2400" dirty="0" smtClean="0"/>
          </a:p>
          <a:p>
            <a:pPr marL="914400" lvl="2" indent="0">
              <a:buNone/>
            </a:pPr>
            <a:r>
              <a:rPr lang="ru-RU" sz="2400" dirty="0" smtClean="0"/>
              <a:t>его </a:t>
            </a:r>
            <a:r>
              <a:rPr lang="ru-RU" sz="2400" dirty="0"/>
              <a:t>ускорения.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75761" y="4967936"/>
            <a:ext cx="1800000" cy="1800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8995" y="1991418"/>
            <a:ext cx="3600000" cy="232549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300" y="1772493"/>
            <a:ext cx="3600000" cy="2954483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6690" y="1629735"/>
            <a:ext cx="3118141" cy="3240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25112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12192000" cy="6858000"/>
          </a:xfrm>
          <a:gradFill>
            <a:gsLst>
              <a:gs pos="0">
                <a:schemeClr val="accent6">
                  <a:lumMod val="0"/>
                  <a:lumOff val="100000"/>
                </a:schemeClr>
              </a:gs>
              <a:gs pos="35000">
                <a:schemeClr val="accent6">
                  <a:lumMod val="0"/>
                  <a:lumOff val="100000"/>
                </a:schemeClr>
              </a:gs>
              <a:gs pos="100000">
                <a:schemeClr val="accent6">
                  <a:lumMod val="100000"/>
                </a:schemeClr>
              </a:gs>
            </a:gsLst>
            <a:path path="circle">
              <a:fillToRect l="50000" t="-80000" r="50000" b="180000"/>
            </a:path>
          </a:gradFill>
        </p:spPr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/>
              <a:t>	</a:t>
            </a:r>
            <a:r>
              <a:rPr lang="ru-RU" b="1" dirty="0" smtClean="0"/>
              <a:t>Переводы</a:t>
            </a:r>
            <a:r>
              <a:rPr lang="ru-RU" dirty="0" smtClean="0"/>
              <a:t> </a:t>
            </a:r>
            <a:r>
              <a:rPr lang="ru-RU" dirty="0"/>
              <a:t>— </a:t>
            </a:r>
            <a:r>
              <a:rPr lang="ru-RU" sz="2400" dirty="0"/>
              <a:t>при машинном переводе каждое слово переводится </a:t>
            </a:r>
            <a:r>
              <a:rPr lang="ru-RU" sz="2400" dirty="0" smtClean="0"/>
              <a:t>	отдельно</a:t>
            </a:r>
            <a:r>
              <a:rPr lang="ru-RU" sz="2400" dirty="0"/>
              <a:t>, а </a:t>
            </a:r>
            <a:r>
              <a:rPr lang="ru-RU" sz="2400" dirty="0" smtClean="0"/>
              <a:t>	</a:t>
            </a:r>
            <a:r>
              <a:rPr lang="ru-RU" sz="2400" dirty="0" err="1" smtClean="0"/>
              <a:t>нейронки</a:t>
            </a:r>
            <a:r>
              <a:rPr lang="ru-RU" sz="2400" dirty="0" smtClean="0"/>
              <a:t> </a:t>
            </a:r>
            <a:r>
              <a:rPr lang="ru-RU" sz="2400" dirty="0"/>
              <a:t>переводят предложения целиком, учитывая контекст.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462" y="4796003"/>
            <a:ext cx="1800000" cy="1800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462" y="1500187"/>
            <a:ext cx="5400000" cy="291844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2765" y="1500187"/>
            <a:ext cx="5400000" cy="311695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679420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12192000" cy="6858000"/>
          </a:xfrm>
          <a:gradFill>
            <a:gsLst>
              <a:gs pos="0">
                <a:schemeClr val="accent6">
                  <a:lumMod val="0"/>
                  <a:lumOff val="100000"/>
                </a:schemeClr>
              </a:gs>
              <a:gs pos="35000">
                <a:schemeClr val="accent6">
                  <a:lumMod val="0"/>
                  <a:lumOff val="100000"/>
                </a:schemeClr>
              </a:gs>
              <a:gs pos="100000">
                <a:schemeClr val="accent6">
                  <a:lumMod val="100000"/>
                </a:schemeClr>
              </a:gs>
            </a:gsLst>
            <a:path path="circle">
              <a:fillToRect l="50000" t="-80000" r="50000" b="180000"/>
            </a:path>
          </a:gradFill>
        </p:spPr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/>
              <a:t>	</a:t>
            </a:r>
            <a:r>
              <a:rPr lang="ru-RU" b="1" dirty="0" smtClean="0"/>
              <a:t>Интернет-магазины</a:t>
            </a:r>
            <a:r>
              <a:rPr lang="ru-RU" dirty="0" smtClean="0"/>
              <a:t> </a:t>
            </a:r>
            <a:r>
              <a:rPr lang="ru-RU" dirty="0"/>
              <a:t>— </a:t>
            </a:r>
            <a:r>
              <a:rPr lang="ru-RU" sz="2400" dirty="0"/>
              <a:t>персонализируют товары в подборках, помогают </a:t>
            </a:r>
            <a:r>
              <a:rPr lang="ru-RU" sz="2400" dirty="0" smtClean="0"/>
              <a:t>	«</a:t>
            </a:r>
            <a:r>
              <a:rPr lang="ru-RU" sz="2400" dirty="0"/>
              <a:t>примерить» вещи онлайн и убирают фон с фотографий для каталогов</a:t>
            </a:r>
            <a:r>
              <a:rPr lang="ru-RU" sz="2400" dirty="0" smtClean="0"/>
              <a:t>.</a:t>
            </a:r>
          </a:p>
          <a:p>
            <a:pPr marL="0" indent="0">
              <a:buNone/>
            </a:pPr>
            <a:endParaRPr lang="ru-RU" sz="2400" dirty="0"/>
          </a:p>
          <a:p>
            <a:pPr marL="0" indent="0">
              <a:buNone/>
            </a:pPr>
            <a:endParaRPr lang="ru-RU" sz="2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687" y="4824578"/>
            <a:ext cx="1800000" cy="1800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075" y="1300162"/>
            <a:ext cx="3600000" cy="201780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075" y="3429000"/>
            <a:ext cx="3600000" cy="313087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6381" y="4547060"/>
            <a:ext cx="2880000" cy="201281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5940" y="4555479"/>
            <a:ext cx="2160000" cy="192720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1022" y="1300162"/>
            <a:ext cx="2591665" cy="288000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6381" y="1359959"/>
            <a:ext cx="3600000" cy="115851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6381" y="2523925"/>
            <a:ext cx="2880000" cy="194758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937545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0"/>
                <a:lumOff val="100000"/>
              </a:schemeClr>
            </a:gs>
            <a:gs pos="35000">
              <a:schemeClr val="accent6">
                <a:lumMod val="0"/>
                <a:lumOff val="100000"/>
              </a:schemeClr>
            </a:gs>
            <a:gs pos="100000">
              <a:schemeClr val="accent6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100" b="1" i="1" dirty="0"/>
              <a:t>Гипотеза: </a:t>
            </a:r>
            <a:r>
              <a:rPr lang="ru-RU" sz="2400" dirty="0"/>
              <a:t>Повседневная жизнь не обходится без возможностей нейронных сетей, с которыми пользователь сталкивается в различных сферах жизнедеятельности.</a:t>
            </a:r>
          </a:p>
          <a:p>
            <a:pPr marL="0" indent="0">
              <a:buNone/>
            </a:pPr>
            <a:endParaRPr lang="ru-RU" sz="1500" b="1" i="1" dirty="0" smtClean="0"/>
          </a:p>
          <a:p>
            <a:pPr marL="0" indent="0">
              <a:buNone/>
            </a:pPr>
            <a:r>
              <a:rPr lang="ru-RU" sz="3100" b="1" i="1" dirty="0" smtClean="0"/>
              <a:t>Объект </a:t>
            </a:r>
            <a:r>
              <a:rPr lang="ru-RU" sz="3100" b="1" i="1" dirty="0"/>
              <a:t>исследования:</a:t>
            </a:r>
            <a:r>
              <a:rPr lang="ru-RU" sz="3100" i="1" dirty="0"/>
              <a:t> </a:t>
            </a:r>
            <a:r>
              <a:rPr lang="ru-RU" sz="2400" dirty="0"/>
              <a:t>нейронные сети. </a:t>
            </a:r>
          </a:p>
          <a:p>
            <a:pPr marL="0" indent="0">
              <a:buNone/>
            </a:pPr>
            <a:r>
              <a:rPr lang="ru-RU" sz="3100" b="1" i="1" dirty="0" smtClean="0"/>
              <a:t>Предмет</a:t>
            </a:r>
            <a:r>
              <a:rPr lang="ru-RU" sz="3100" i="1" dirty="0"/>
              <a:t>: </a:t>
            </a:r>
            <a:r>
              <a:rPr lang="ru-RU" sz="2400" dirty="0"/>
              <a:t>применение искусственных нейронных сетей и роль нейронных сетей в современном мире.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950" y="4867500"/>
            <a:ext cx="1800000" cy="1800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5500" y="416791"/>
            <a:ext cx="2160000" cy="139866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7575" y="406625"/>
            <a:ext cx="2700000" cy="1419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190225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12192000" cy="6858000"/>
          </a:xfrm>
          <a:gradFill>
            <a:gsLst>
              <a:gs pos="0">
                <a:schemeClr val="accent6">
                  <a:lumMod val="0"/>
                  <a:lumOff val="100000"/>
                </a:schemeClr>
              </a:gs>
              <a:gs pos="35000">
                <a:schemeClr val="accent6">
                  <a:lumMod val="0"/>
                  <a:lumOff val="100000"/>
                </a:schemeClr>
              </a:gs>
              <a:gs pos="100000">
                <a:schemeClr val="accent6">
                  <a:lumMod val="100000"/>
                </a:schemeClr>
              </a:gs>
            </a:gsLst>
            <a:path path="circle">
              <a:fillToRect l="50000" t="-80000" r="50000" b="180000"/>
            </a:path>
          </a:gradFill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endParaRPr lang="ru-RU" b="1" dirty="0" smtClean="0"/>
          </a:p>
          <a:p>
            <a:pPr marL="0" indent="0" algn="ctr">
              <a:buNone/>
            </a:pPr>
            <a:r>
              <a:rPr lang="ru-RU" b="1" dirty="0" smtClean="0"/>
              <a:t>Анкетирование </a:t>
            </a:r>
            <a:r>
              <a:rPr lang="ru-RU" b="1" dirty="0"/>
              <a:t>с помощью </a:t>
            </a:r>
            <a:r>
              <a:rPr lang="ru-RU" b="1" dirty="0" err="1"/>
              <a:t>Google</a:t>
            </a:r>
            <a:r>
              <a:rPr lang="ru-RU" b="1" dirty="0"/>
              <a:t> </a:t>
            </a:r>
            <a:r>
              <a:rPr lang="ru-RU" b="1" dirty="0" err="1" smtClean="0"/>
              <a:t>Forms</a:t>
            </a:r>
            <a:endParaRPr lang="ru-RU" b="1" dirty="0" smtClean="0"/>
          </a:p>
          <a:p>
            <a:pPr marL="0" indent="0" algn="ctr">
              <a:buNone/>
            </a:pPr>
            <a:r>
              <a:rPr lang="ru-RU" dirty="0"/>
              <a:t>Возможность создавать опросы и участвовать в них из любой точки мира</a:t>
            </a:r>
            <a:r>
              <a:rPr lang="ru-RU" dirty="0" smtClean="0"/>
              <a:t>.</a:t>
            </a:r>
          </a:p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sz="2000" b="1" dirty="0" smtClean="0"/>
          </a:p>
          <a:p>
            <a:pPr marL="0" indent="0">
              <a:buNone/>
            </a:pPr>
            <a:endParaRPr lang="ru-RU" sz="1000" b="1" dirty="0" smtClean="0"/>
          </a:p>
          <a:p>
            <a:pPr marL="0" indent="0">
              <a:buNone/>
            </a:pPr>
            <a:endParaRPr lang="ru-RU" sz="1000" b="1" dirty="0" smtClean="0"/>
          </a:p>
          <a:p>
            <a:pPr marL="0" indent="0">
              <a:buNone/>
            </a:pPr>
            <a:endParaRPr lang="ru-RU" sz="1000" b="1" dirty="0"/>
          </a:p>
          <a:p>
            <a:pPr marL="0" indent="0">
              <a:buNone/>
            </a:pPr>
            <a:endParaRPr lang="ru-RU" sz="1000" b="1" dirty="0" smtClean="0"/>
          </a:p>
          <a:p>
            <a:pPr marL="0" indent="0">
              <a:buNone/>
            </a:pPr>
            <a:endParaRPr lang="ru-RU" sz="1000" b="1" dirty="0"/>
          </a:p>
          <a:p>
            <a:pPr marL="0" indent="0">
              <a:buNone/>
            </a:pPr>
            <a:endParaRPr lang="ru-RU" sz="1000" b="1" dirty="0" smtClean="0"/>
          </a:p>
          <a:p>
            <a:pPr marL="0" indent="0">
              <a:buNone/>
            </a:pPr>
            <a:r>
              <a:rPr lang="ru-RU" sz="2000" b="1" dirty="0" smtClean="0"/>
              <a:t>Ссылка </a:t>
            </a:r>
            <a:r>
              <a:rPr lang="ru-RU" sz="2000" b="1" dirty="0"/>
              <a:t>для прохождения </a:t>
            </a:r>
            <a:r>
              <a:rPr lang="ru-RU" sz="2000" b="1" dirty="0" smtClean="0"/>
              <a:t>Анкеты: </a:t>
            </a:r>
          </a:p>
          <a:p>
            <a:pPr marL="0" indent="0">
              <a:buNone/>
            </a:pPr>
            <a:r>
              <a:rPr lang="ru-RU" sz="1600" u="sng" dirty="0" smtClean="0">
                <a:hlinkClick r:id="rId2"/>
              </a:rPr>
              <a:t>https</a:t>
            </a:r>
            <a:r>
              <a:rPr lang="ru-RU" sz="1600" u="sng" dirty="0">
                <a:hlinkClick r:id="rId2"/>
              </a:rPr>
              <a:t>://docs.google.com/forms/d/e/1FAIpQLSdfsMPv-7wYbCDoEvjeqE3owUvLfYczkyQ2nbBdPNhetflQzA/viewform?usp=header</a:t>
            </a:r>
            <a:endParaRPr lang="ru-RU" sz="1600" dirty="0"/>
          </a:p>
          <a:p>
            <a:pPr marL="0" indent="0">
              <a:buNone/>
            </a:pPr>
            <a:endParaRPr lang="ru-RU" sz="2000" b="1" dirty="0" smtClean="0"/>
          </a:p>
          <a:p>
            <a:pPr marL="0" indent="0">
              <a:buNone/>
            </a:pPr>
            <a:r>
              <a:rPr lang="ru-RU" sz="2000" b="1" dirty="0"/>
              <a:t>	</a:t>
            </a:r>
            <a:r>
              <a:rPr lang="ru-RU" sz="2600" b="1" dirty="0"/>
              <a:t> </a:t>
            </a:r>
            <a:r>
              <a:rPr lang="ru-RU" sz="2600" b="1" dirty="0" smtClean="0"/>
              <a:t>                               </a:t>
            </a:r>
            <a:r>
              <a:rPr lang="ru-RU" sz="2600" dirty="0" smtClean="0"/>
              <a:t>На </a:t>
            </a:r>
            <a:r>
              <a:rPr lang="ru-RU" sz="2600" dirty="0"/>
              <a:t>момент оформления работы </a:t>
            </a:r>
            <a:endParaRPr lang="ru-RU" sz="2600" dirty="0" smtClean="0"/>
          </a:p>
          <a:p>
            <a:pPr marL="0" indent="0">
              <a:buNone/>
            </a:pPr>
            <a:r>
              <a:rPr lang="ru-RU" sz="2600" dirty="0"/>
              <a:t> </a:t>
            </a:r>
            <a:r>
              <a:rPr lang="ru-RU" sz="2600" dirty="0" smtClean="0"/>
              <a:t>                                 анкетирования </a:t>
            </a:r>
            <a:r>
              <a:rPr lang="ru-RU" sz="2600" dirty="0"/>
              <a:t>прошло 72 человека.</a:t>
            </a:r>
          </a:p>
          <a:p>
            <a:pPr marL="0" indent="0">
              <a:buNone/>
            </a:pPr>
            <a:endParaRPr lang="ru-RU" sz="2000" b="1" dirty="0" smtClean="0"/>
          </a:p>
          <a:p>
            <a:pPr marL="3657600" lvl="8" indent="0" algn="r">
              <a:buNone/>
            </a:pPr>
            <a:r>
              <a:rPr lang="ru-RU" sz="2000" b="1" dirty="0" smtClean="0"/>
              <a:t>		</a:t>
            </a:r>
            <a:endParaRPr lang="ru-RU" sz="2000" b="1" dirty="0"/>
          </a:p>
          <a:p>
            <a:pPr marL="3657600" lvl="8" indent="0">
              <a:buNone/>
            </a:pPr>
            <a:r>
              <a:rPr lang="ru-RU" sz="2000" dirty="0" smtClean="0"/>
              <a:t>		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787" y="4825500"/>
            <a:ext cx="1800000" cy="1800000"/>
          </a:xfrm>
          <a:prstGeom prst="rect">
            <a:avLst/>
          </a:prstGeom>
        </p:spPr>
      </p:pic>
      <p:pic>
        <p:nvPicPr>
          <p:cNvPr id="5" name="Рисунок 4" descr="F:\бух\buh1\Голубевуа\4А класс\нейросети\опросник\Screenshot 2024-12-18 at 15-22-54 ИВАН ГОЛУБЕВ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4660" y="1512750"/>
            <a:ext cx="3600000" cy="25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F:\бух\buh1\Голубевуа\4А класс\нейросети\опросник\Screenshot 2024-12-18 at 15-23-12 ИВАН ГОЛУБЕВ.pn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54660" y="1512750"/>
            <a:ext cx="3600000" cy="25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F:\бух\buh1\Голубевуа\4А класс\нейросети\опросник\Screenshot 2024-12-18 at 15-23-45 ИВАН ГОЛУБЕВ.pn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654660" y="1512750"/>
            <a:ext cx="3600000" cy="25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F:\бух\buh1\Голубевуа\4А класс\нейросети\опросник\Screenshot 2024-12-18 at 15-23-27 ИВАН ГОЛУБЕВ.pn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374660" y="4825500"/>
            <a:ext cx="2880000" cy="18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322293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12192000" cy="6858000"/>
          </a:xfrm>
          <a:gradFill>
            <a:gsLst>
              <a:gs pos="0">
                <a:schemeClr val="accent6">
                  <a:lumMod val="0"/>
                  <a:lumOff val="100000"/>
                </a:schemeClr>
              </a:gs>
              <a:gs pos="35000">
                <a:schemeClr val="accent6">
                  <a:lumMod val="0"/>
                  <a:lumOff val="100000"/>
                </a:schemeClr>
              </a:gs>
              <a:gs pos="100000">
                <a:schemeClr val="accent6">
                  <a:lumMod val="100000"/>
                </a:schemeClr>
              </a:gs>
            </a:gsLst>
            <a:path path="circle">
              <a:fillToRect l="50000" t="-80000" r="50000" b="180000"/>
            </a:path>
          </a:gradFill>
        </p:spPr>
        <p:txBody>
          <a:bodyPr/>
          <a:lstStyle/>
          <a:p>
            <a:pPr marL="0" indent="0" algn="ctr">
              <a:buNone/>
            </a:pPr>
            <a:endParaRPr lang="ru-RU" b="1" dirty="0" smtClean="0"/>
          </a:p>
          <a:p>
            <a:pPr marL="0" indent="0" algn="ctr">
              <a:buNone/>
            </a:pPr>
            <a:r>
              <a:rPr lang="ru-RU" b="1" dirty="0" smtClean="0"/>
              <a:t>Результаты анкетирования Анкетирование </a:t>
            </a:r>
            <a:r>
              <a:rPr lang="ru-RU" b="1" dirty="0"/>
              <a:t>с помощью </a:t>
            </a:r>
            <a:r>
              <a:rPr lang="ru-RU" b="1" dirty="0" err="1"/>
              <a:t>Google</a:t>
            </a:r>
            <a:r>
              <a:rPr lang="ru-RU" b="1" dirty="0"/>
              <a:t> </a:t>
            </a:r>
            <a:r>
              <a:rPr lang="ru-RU" b="1" dirty="0" err="1" smtClean="0"/>
              <a:t>Forms</a:t>
            </a:r>
            <a:endParaRPr lang="ru-RU" b="1" dirty="0" smtClean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0762" y="4838812"/>
            <a:ext cx="1800000" cy="1800000"/>
          </a:xfrm>
          <a:prstGeom prst="rect">
            <a:avLst/>
          </a:prstGeom>
        </p:spPr>
      </p:pic>
      <p:pic>
        <p:nvPicPr>
          <p:cNvPr id="5" name="Рисунок 4" descr="F:\бух\buh1\Голубевуа\4А класс\нейросети\опросник\Screenshot 2024-12-18 at 15-38-07 ИВАН ГОЛУБЕВ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637" y="1119187"/>
            <a:ext cx="5238750" cy="461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F:\бух\buh1\Голубевуа\4А класс\нейросети\опросник\Screenshot 2024-12-18 at 15-38-29 ИВАН ГОЛУБЕВ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67387" y="1119187"/>
            <a:ext cx="5210175" cy="375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676072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12192000" cy="6858000"/>
          </a:xfrm>
          <a:gradFill>
            <a:gsLst>
              <a:gs pos="0">
                <a:schemeClr val="accent6">
                  <a:lumMod val="0"/>
                  <a:lumOff val="100000"/>
                </a:schemeClr>
              </a:gs>
              <a:gs pos="35000">
                <a:schemeClr val="accent6">
                  <a:lumMod val="0"/>
                  <a:lumOff val="100000"/>
                </a:schemeClr>
              </a:gs>
              <a:gs pos="100000">
                <a:schemeClr val="accent6">
                  <a:lumMod val="100000"/>
                </a:schemeClr>
              </a:gs>
            </a:gsLst>
            <a:path path="circle">
              <a:fillToRect l="50000" t="-80000" r="50000" b="180000"/>
            </a:path>
          </a:gradFill>
        </p:spPr>
        <p:txBody>
          <a:bodyPr/>
          <a:lstStyle/>
          <a:p>
            <a:pPr marL="0" indent="0" algn="ctr">
              <a:buNone/>
            </a:pPr>
            <a:endParaRPr lang="ru-RU" b="1" dirty="0" smtClean="0"/>
          </a:p>
          <a:p>
            <a:pPr marL="0" indent="0" algn="ctr">
              <a:buNone/>
            </a:pPr>
            <a:r>
              <a:rPr lang="ru-RU" b="1" dirty="0"/>
              <a:t>Результаты анкетирования Анкетирование с помощью </a:t>
            </a:r>
            <a:r>
              <a:rPr lang="ru-RU" b="1" dirty="0" err="1"/>
              <a:t>Google</a:t>
            </a:r>
            <a:r>
              <a:rPr lang="ru-RU" b="1" dirty="0"/>
              <a:t> </a:t>
            </a:r>
            <a:r>
              <a:rPr lang="ru-RU" b="1" dirty="0" err="1"/>
              <a:t>Forms</a:t>
            </a:r>
            <a:endParaRPr lang="ru-RU" b="1" dirty="0"/>
          </a:p>
          <a:p>
            <a:pPr marL="0" indent="0" algn="ctr">
              <a:buNone/>
            </a:pPr>
            <a:r>
              <a:rPr lang="ru-RU" dirty="0" smtClean="0"/>
              <a:t>. </a:t>
            </a:r>
            <a:endParaRPr lang="ru-RU" b="1" dirty="0"/>
          </a:p>
          <a:p>
            <a:pPr marL="0" indent="0" algn="ctr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384" y="4891253"/>
            <a:ext cx="1800000" cy="1800000"/>
          </a:xfrm>
          <a:prstGeom prst="rect">
            <a:avLst/>
          </a:prstGeom>
        </p:spPr>
      </p:pic>
      <p:pic>
        <p:nvPicPr>
          <p:cNvPr id="5" name="Рисунок 4" descr="F:\бух\buh1\Голубевуа\4А класс\нейросети\опросник\Screenshot 2024-12-18 at 15-38-53 ИВАН ГОЛУБЕВ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6385" y="1292413"/>
            <a:ext cx="5942330" cy="3778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F:\бух\buh1\Голубевуа\4А класс\нейросети\опросник\Screenshot 2024-12-18 at 15-39-10 ИВАН ГОЛУБЕВ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28714" y="1292413"/>
            <a:ext cx="5809615" cy="3778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766443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12192000" cy="6858000"/>
          </a:xfrm>
          <a:gradFill>
            <a:gsLst>
              <a:gs pos="0">
                <a:schemeClr val="accent6">
                  <a:lumMod val="0"/>
                  <a:lumOff val="100000"/>
                </a:schemeClr>
              </a:gs>
              <a:gs pos="35000">
                <a:schemeClr val="accent6">
                  <a:lumMod val="0"/>
                  <a:lumOff val="100000"/>
                </a:schemeClr>
              </a:gs>
              <a:gs pos="100000">
                <a:schemeClr val="accent6">
                  <a:lumMod val="100000"/>
                </a:schemeClr>
              </a:gs>
            </a:gsLst>
            <a:path path="circle">
              <a:fillToRect l="50000" t="-80000" r="50000" b="180000"/>
            </a:path>
          </a:gradFill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b="1" dirty="0" smtClean="0"/>
          </a:p>
          <a:p>
            <a:pPr marL="0" indent="0" algn="ctr">
              <a:buNone/>
            </a:pPr>
            <a:r>
              <a:rPr lang="ru-RU" b="1" dirty="0"/>
              <a:t>Тестирование </a:t>
            </a:r>
            <a:r>
              <a:rPr lang="ru-RU" b="1" dirty="0" err="1"/>
              <a:t>нейросети</a:t>
            </a:r>
            <a:r>
              <a:rPr lang="ru-RU" b="1" dirty="0"/>
              <a:t> </a:t>
            </a:r>
            <a:r>
              <a:rPr lang="ru-RU" b="1" dirty="0" smtClean="0"/>
              <a:t>aitxt.ru</a:t>
            </a:r>
          </a:p>
          <a:p>
            <a:pPr marL="0" indent="0">
              <a:buNone/>
            </a:pPr>
            <a:r>
              <a:rPr lang="ru-RU" sz="2400" dirty="0" smtClean="0"/>
              <a:t>	По </a:t>
            </a:r>
            <a:r>
              <a:rPr lang="ru-RU" sz="2400" dirty="0"/>
              <a:t>сюжету маленькая девочка проваливается в подземный мир, населённый </a:t>
            </a:r>
            <a:r>
              <a:rPr lang="ru-RU" sz="2400" dirty="0" smtClean="0"/>
              <a:t>	монстрами</a:t>
            </a:r>
            <a:r>
              <a:rPr lang="ru-RU" sz="2400" dirty="0"/>
              <a:t>. Игроку предстоит найти выход из Подземелья, сражаясь с различными </a:t>
            </a:r>
            <a:r>
              <a:rPr lang="ru-RU" sz="2400" dirty="0" smtClean="0"/>
              <a:t>	существами </a:t>
            </a:r>
            <a:r>
              <a:rPr lang="ru-RU" sz="2400" dirty="0"/>
              <a:t>в мини-играх, напоминающих ретро игры для аркадных автоматов, а </a:t>
            </a:r>
            <a:r>
              <a:rPr lang="ru-RU" sz="2400" dirty="0" smtClean="0"/>
              <a:t>	также </a:t>
            </a:r>
            <a:r>
              <a:rPr lang="ru-RU" sz="2400" dirty="0"/>
              <a:t>решая — убить или помиловать врага, заводя дружбу, которая может </a:t>
            </a:r>
            <a:r>
              <a:rPr lang="ru-RU" sz="2400" dirty="0" smtClean="0"/>
              <a:t>	пригодиться </a:t>
            </a:r>
            <a:r>
              <a:rPr lang="ru-RU" sz="2400" dirty="0"/>
              <a:t>позже</a:t>
            </a:r>
            <a:r>
              <a:rPr lang="ru-RU" sz="2400" dirty="0" smtClean="0"/>
              <a:t>.</a:t>
            </a:r>
          </a:p>
          <a:p>
            <a:pPr marL="0" indent="0">
              <a:buNone/>
            </a:pPr>
            <a:endParaRPr lang="ru-RU" sz="2400" dirty="0"/>
          </a:p>
          <a:p>
            <a:pPr marL="0" indent="0">
              <a:buNone/>
            </a:pPr>
            <a:endParaRPr lang="ru-RU" sz="2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2657" y="4800878"/>
            <a:ext cx="1800000" cy="1800000"/>
          </a:xfrm>
          <a:prstGeom prst="rect">
            <a:avLst/>
          </a:prstGeom>
        </p:spPr>
      </p:pic>
      <p:pic>
        <p:nvPicPr>
          <p:cNvPr id="5" name="Рисунок 4" descr="F:\бух\buh1\Голубевуа\4А класс\нейросети\рассказ\Screenshot 2024-12-19 at 09-25-02 Написание рассказа с помощью нейросети - Aitxt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657" y="3000878"/>
            <a:ext cx="4320000" cy="36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2657" y="2688846"/>
            <a:ext cx="5040000" cy="391203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51620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12192000" cy="6858000"/>
          </a:xfrm>
          <a:gradFill>
            <a:gsLst>
              <a:gs pos="0">
                <a:schemeClr val="accent6">
                  <a:lumMod val="0"/>
                  <a:lumOff val="100000"/>
                </a:schemeClr>
              </a:gs>
              <a:gs pos="35000">
                <a:schemeClr val="accent6">
                  <a:lumMod val="0"/>
                  <a:lumOff val="100000"/>
                </a:schemeClr>
              </a:gs>
              <a:gs pos="100000">
                <a:schemeClr val="accent6">
                  <a:lumMod val="100000"/>
                </a:schemeClr>
              </a:gs>
            </a:gsLst>
            <a:path path="circle">
              <a:fillToRect l="50000" t="-80000" r="50000" b="180000"/>
            </a:path>
          </a:gradFill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b="1" dirty="0" smtClean="0"/>
          </a:p>
          <a:p>
            <a:pPr marL="0" indent="0" algn="ctr">
              <a:buNone/>
            </a:pPr>
            <a:r>
              <a:rPr lang="ru-RU" b="1" dirty="0" smtClean="0"/>
              <a:t>Тестирование </a:t>
            </a:r>
            <a:r>
              <a:rPr lang="ru-RU" b="1" dirty="0" err="1" smtClean="0"/>
              <a:t>нейроредактора</a:t>
            </a:r>
            <a:endParaRPr lang="ru-RU" b="1" dirty="0" smtClean="0"/>
          </a:p>
          <a:p>
            <a:pPr marL="0" indent="0" algn="ctr">
              <a:buNone/>
            </a:pPr>
            <a:r>
              <a:rPr lang="ru-RU" sz="2400" dirty="0"/>
              <a:t>Сайт, который я использовал </a:t>
            </a:r>
            <a:r>
              <a:rPr lang="en-US" sz="2400" u="sng" dirty="0">
                <a:hlinkClick r:id="rId2"/>
              </a:rPr>
              <a:t>https</a:t>
            </a:r>
            <a:r>
              <a:rPr lang="ru-RU" sz="2400" u="sng" dirty="0">
                <a:hlinkClick r:id="rId2"/>
              </a:rPr>
              <a:t>://</a:t>
            </a:r>
            <a:r>
              <a:rPr lang="en-US" sz="2400" u="sng" dirty="0">
                <a:hlinkClick r:id="rId2"/>
              </a:rPr>
              <a:t>browser</a:t>
            </a:r>
            <a:r>
              <a:rPr lang="ru-RU" sz="2400" u="sng" dirty="0">
                <a:hlinkClick r:id="rId2"/>
              </a:rPr>
              <a:t>.</a:t>
            </a:r>
            <a:r>
              <a:rPr lang="en-US" sz="2400" u="sng" dirty="0" err="1">
                <a:hlinkClick r:id="rId2"/>
              </a:rPr>
              <a:t>yandex</a:t>
            </a:r>
            <a:r>
              <a:rPr lang="ru-RU" sz="2400" u="sng" dirty="0">
                <a:hlinkClick r:id="rId2"/>
              </a:rPr>
              <a:t>.</a:t>
            </a:r>
            <a:r>
              <a:rPr lang="en-US" sz="2400" u="sng" dirty="0" err="1">
                <a:hlinkClick r:id="rId2"/>
              </a:rPr>
              <a:t>ru</a:t>
            </a:r>
            <a:r>
              <a:rPr lang="ru-RU" sz="2400" u="sng" dirty="0">
                <a:hlinkClick r:id="rId2"/>
              </a:rPr>
              <a:t>/</a:t>
            </a:r>
            <a:r>
              <a:rPr lang="en-US" sz="2400" u="sng" dirty="0">
                <a:hlinkClick r:id="rId2"/>
              </a:rPr>
              <a:t>c</a:t>
            </a:r>
            <a:r>
              <a:rPr lang="ru-RU" sz="2400" u="sng" dirty="0">
                <a:hlinkClick r:id="rId2"/>
              </a:rPr>
              <a:t>/</a:t>
            </a:r>
            <a:r>
              <a:rPr lang="en-US" sz="2400" u="sng" dirty="0" err="1">
                <a:hlinkClick r:id="rId2"/>
              </a:rPr>
              <a:t>neuroedit</a:t>
            </a:r>
            <a:r>
              <a:rPr lang="ru-RU" sz="2400" u="sng" dirty="0" smtClean="0">
                <a:hlinkClick r:id="rId2"/>
              </a:rPr>
              <a:t>/</a:t>
            </a:r>
            <a:endParaRPr lang="ru-RU" sz="2400" u="sng" dirty="0" smtClean="0"/>
          </a:p>
          <a:p>
            <a:pPr marL="0" indent="0" algn="ctr">
              <a:buNone/>
            </a:pPr>
            <a:endParaRPr lang="ru-RU" sz="2400" dirty="0"/>
          </a:p>
          <a:p>
            <a:pPr lvl="2">
              <a:buClr>
                <a:srgbClr val="0070C0"/>
              </a:buClr>
              <a:buFont typeface="Wingdings" panose="05000000000000000000" pitchFamily="2" charset="2"/>
              <a:buChar char="Ø"/>
            </a:pPr>
            <a:r>
              <a:rPr lang="ru-RU" sz="2400" b="1" dirty="0"/>
              <a:t>Чётко и грамотно составлять запросы</a:t>
            </a:r>
            <a:r>
              <a:rPr lang="ru-RU" sz="2400" dirty="0" smtClean="0"/>
              <a:t>.</a:t>
            </a:r>
            <a:endParaRPr lang="ru-RU" sz="2400" dirty="0"/>
          </a:p>
          <a:p>
            <a:pPr lvl="2">
              <a:buClr>
                <a:srgbClr val="0070C0"/>
              </a:buClr>
              <a:buFont typeface="Wingdings" panose="05000000000000000000" pitchFamily="2" charset="2"/>
              <a:buChar char="Ø"/>
            </a:pPr>
            <a:r>
              <a:rPr lang="ru-RU" sz="2400" b="1" dirty="0"/>
              <a:t>Вводить </a:t>
            </a:r>
            <a:r>
              <a:rPr lang="ru-RU" sz="2400" b="1" dirty="0" err="1"/>
              <a:t>нейросеть</a:t>
            </a:r>
            <a:r>
              <a:rPr lang="ru-RU" sz="2400" b="1" dirty="0"/>
              <a:t> в контекст, если ставится сложная задача</a:t>
            </a:r>
            <a:r>
              <a:rPr lang="ru-RU" sz="2400" dirty="0"/>
              <a:t>. </a:t>
            </a:r>
          </a:p>
          <a:p>
            <a:pPr lvl="2">
              <a:buClr>
                <a:srgbClr val="0070C0"/>
              </a:buClr>
              <a:buFont typeface="Wingdings" panose="05000000000000000000" pitchFamily="2" charset="2"/>
              <a:buChar char="Ø"/>
            </a:pPr>
            <a:r>
              <a:rPr lang="ru-RU" sz="2400" b="1" dirty="0"/>
              <a:t>Периодически сбрасывать страницу с чат-ботом</a:t>
            </a:r>
            <a:r>
              <a:rPr lang="ru-RU" sz="2400" dirty="0"/>
              <a:t>. </a:t>
            </a:r>
          </a:p>
          <a:p>
            <a:pPr lvl="2">
              <a:buClr>
                <a:srgbClr val="0070C0"/>
              </a:buClr>
              <a:buFont typeface="Wingdings" panose="05000000000000000000" pitchFamily="2" charset="2"/>
              <a:buChar char="Ø"/>
            </a:pPr>
            <a:r>
              <a:rPr lang="ru-RU" sz="2400" b="1" dirty="0" smtClean="0"/>
              <a:t>Проверять </a:t>
            </a:r>
            <a:r>
              <a:rPr lang="ru-RU" sz="2400" b="1" dirty="0"/>
              <a:t>факты</a:t>
            </a:r>
            <a:r>
              <a:rPr lang="ru-RU" sz="2400" dirty="0"/>
              <a:t>. </a:t>
            </a:r>
          </a:p>
          <a:p>
            <a:pPr lvl="2">
              <a:buClr>
                <a:srgbClr val="0070C0"/>
              </a:buClr>
              <a:buFont typeface="Wingdings" panose="05000000000000000000" pitchFamily="2" charset="2"/>
              <a:buChar char="Ø"/>
            </a:pPr>
            <a:r>
              <a:rPr lang="ru-RU" sz="2400" b="1" dirty="0"/>
              <a:t>Использовать </a:t>
            </a:r>
            <a:r>
              <a:rPr lang="ru-RU" sz="2400" b="1" dirty="0" err="1"/>
              <a:t>промт</a:t>
            </a:r>
            <a:r>
              <a:rPr lang="ru-RU" sz="2400" dirty="0"/>
              <a:t>. </a:t>
            </a:r>
            <a:endParaRPr lang="ru-RU" sz="2400" dirty="0" smtClean="0"/>
          </a:p>
          <a:p>
            <a:pPr marL="914400" lvl="2" indent="0">
              <a:buClr>
                <a:srgbClr val="0070C0"/>
              </a:buClr>
              <a:buNone/>
            </a:pPr>
            <a:r>
              <a:rPr lang="ru-RU" sz="2400" dirty="0" smtClean="0"/>
              <a:t>(</a:t>
            </a:r>
            <a:r>
              <a:rPr lang="ru-RU" dirty="0"/>
              <a:t>цель + задача + контекст и детали + роль + </a:t>
            </a:r>
            <a:r>
              <a:rPr lang="ru-RU" dirty="0" smtClean="0"/>
              <a:t>лимиты)</a:t>
            </a:r>
            <a:endParaRPr lang="ru-RU" sz="2400" dirty="0"/>
          </a:p>
          <a:p>
            <a:pPr marL="0" indent="0" algn="ctr">
              <a:buNone/>
            </a:pPr>
            <a:endParaRPr lang="ru-RU" dirty="0"/>
          </a:p>
        </p:txBody>
      </p:sp>
      <p:pic>
        <p:nvPicPr>
          <p:cNvPr id="4" name="Рисунок 3" descr="I:\нейросети\Screenshot 2024-12-19 at 10-44-25 Яндекс Браузер с Нейроредактором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34412" y="609600"/>
            <a:ext cx="2562225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I:\нейросети\делали дома\23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09911" y="4444046"/>
            <a:ext cx="2524125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982" y="4867553"/>
            <a:ext cx="1800000" cy="1800000"/>
          </a:xfrm>
          <a:prstGeom prst="rect">
            <a:avLst/>
          </a:prstGeom>
        </p:spPr>
      </p:pic>
      <p:pic>
        <p:nvPicPr>
          <p:cNvPr id="7" name="Рисунок 6" descr="I:\нейросети\делали дома\24.pn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946900" y="3381373"/>
            <a:ext cx="4679950" cy="313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142302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>
                <a:lumMod val="0"/>
                <a:lumOff val="100000"/>
              </a:schemeClr>
            </a:gs>
            <a:gs pos="35000">
              <a:schemeClr val="accent6">
                <a:lumMod val="0"/>
                <a:lumOff val="100000"/>
              </a:schemeClr>
            </a:gs>
            <a:gs pos="100000">
              <a:schemeClr val="accent6">
                <a:lumMod val="100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 descr="I:\нейросети\делали дома\5.pn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9134" y="3381375"/>
            <a:ext cx="5400675" cy="29107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I:\нейросети\делали дома\4.1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9133" y="371475"/>
            <a:ext cx="5400675" cy="300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I:\нейросети\делали дома\3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59808" y="470640"/>
            <a:ext cx="5545486" cy="24299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I:\нейросети\делали дома\2.pn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59809" y="2900625"/>
            <a:ext cx="5545485" cy="33914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3182" y="4753253"/>
            <a:ext cx="1800000" cy="1800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70988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12192000" cy="6858000"/>
          </a:xfrm>
          <a:gradFill>
            <a:gsLst>
              <a:gs pos="0">
                <a:schemeClr val="accent6">
                  <a:lumMod val="0"/>
                  <a:lumOff val="100000"/>
                </a:schemeClr>
              </a:gs>
              <a:gs pos="35000">
                <a:schemeClr val="accent6">
                  <a:lumMod val="0"/>
                  <a:lumOff val="100000"/>
                </a:schemeClr>
              </a:gs>
              <a:gs pos="100000">
                <a:schemeClr val="accent6">
                  <a:lumMod val="100000"/>
                </a:schemeClr>
              </a:gs>
            </a:gsLst>
            <a:path path="circle">
              <a:fillToRect l="50000" t="-80000" r="50000" b="180000"/>
            </a:path>
          </a:gradFill>
        </p:spPr>
        <p:txBody>
          <a:bodyPr/>
          <a:lstStyle/>
          <a:p>
            <a:pPr marL="0" indent="0" algn="ctr">
              <a:buNone/>
            </a:pPr>
            <a:endParaRPr lang="ru-RU" dirty="0" smtClean="0"/>
          </a:p>
          <a:p>
            <a:pPr marL="0" indent="0" algn="ctr">
              <a:buNone/>
            </a:pPr>
            <a:r>
              <a:rPr lang="ru-RU" b="1" dirty="0" smtClean="0"/>
              <a:t>Яндекс</a:t>
            </a:r>
            <a:r>
              <a:rPr lang="ru-RU" b="1" dirty="0"/>
              <a:t> </a:t>
            </a:r>
            <a:r>
              <a:rPr lang="ru-RU" b="1" dirty="0" smtClean="0"/>
              <a:t>режим </a:t>
            </a:r>
            <a:r>
              <a:rPr lang="ru-RU" b="1" dirty="0"/>
              <a:t>чата с </a:t>
            </a:r>
            <a:r>
              <a:rPr lang="ru-RU" b="1" dirty="0" smtClean="0"/>
              <a:t>Алисой</a:t>
            </a:r>
          </a:p>
          <a:p>
            <a:pPr marL="0" indent="0">
              <a:buNone/>
            </a:pPr>
            <a:r>
              <a:rPr lang="ru-RU" dirty="0" smtClean="0"/>
              <a:t>	</a:t>
            </a:r>
            <a:r>
              <a:rPr lang="ru-RU" sz="2400" dirty="0" smtClean="0"/>
              <a:t>Дать </a:t>
            </a:r>
            <a:r>
              <a:rPr lang="ru-RU" sz="2400" dirty="0" err="1"/>
              <a:t>нейросети</a:t>
            </a:r>
            <a:r>
              <a:rPr lang="ru-RU" sz="2400" dirty="0"/>
              <a:t> </a:t>
            </a:r>
            <a:r>
              <a:rPr lang="ru-RU" sz="2400" dirty="0" smtClean="0"/>
              <a:t>задание </a:t>
            </a:r>
            <a:r>
              <a:rPr lang="ru-RU" sz="2400" dirty="0"/>
              <a:t>текстом или </a:t>
            </a:r>
            <a:r>
              <a:rPr lang="ru-RU" sz="2400" dirty="0" smtClean="0"/>
              <a:t>голосом</a:t>
            </a:r>
          </a:p>
          <a:p>
            <a:pPr marL="0" indent="0" algn="ctr">
              <a:buNone/>
            </a:pPr>
            <a:r>
              <a:rPr lang="ru-RU" b="1" dirty="0" smtClean="0"/>
              <a:t>Встроенный переводчик в Алисе</a:t>
            </a:r>
            <a:endParaRPr lang="ru-RU" b="1" dirty="0"/>
          </a:p>
          <a:p>
            <a:pPr marL="0" indent="0">
              <a:buNone/>
            </a:pPr>
            <a:r>
              <a:rPr lang="ru-RU" dirty="0" smtClean="0"/>
              <a:t>	</a:t>
            </a:r>
            <a:r>
              <a:rPr lang="ru-RU" sz="2000" dirty="0" smtClean="0"/>
              <a:t>«</a:t>
            </a:r>
            <a:r>
              <a:rPr lang="ru-RU" sz="2000" dirty="0"/>
              <a:t>Доброе утро</a:t>
            </a:r>
            <a:r>
              <a:rPr lang="ru-RU" sz="2000" dirty="0" smtClean="0"/>
              <a:t>!».	</a:t>
            </a:r>
            <a:r>
              <a:rPr lang="ru-RU" sz="2000" dirty="0"/>
              <a:t> </a:t>
            </a:r>
            <a:r>
              <a:rPr lang="ru-RU" sz="2000" dirty="0" smtClean="0"/>
              <a:t>              С</a:t>
            </a:r>
            <a:r>
              <a:rPr lang="ru-RU" sz="2400" dirty="0" smtClean="0"/>
              <a:t> </a:t>
            </a:r>
            <a:r>
              <a:rPr lang="ru-RU" sz="2400" dirty="0"/>
              <a:t>русского на </a:t>
            </a:r>
            <a:r>
              <a:rPr lang="ru-RU" sz="2400" dirty="0" smtClean="0"/>
              <a:t>китайский              Как </a:t>
            </a:r>
            <a:r>
              <a:rPr lang="ru-RU" sz="2400" dirty="0"/>
              <a:t>будет по </a:t>
            </a:r>
            <a:r>
              <a:rPr lang="ru-RU" sz="2400" dirty="0" err="1" smtClean="0"/>
              <a:t>немецки</a:t>
            </a:r>
            <a:endParaRPr lang="ru-RU" sz="2400" dirty="0" smtClean="0"/>
          </a:p>
          <a:p>
            <a:pPr marL="0" indent="0">
              <a:buNone/>
            </a:pPr>
            <a:r>
              <a:rPr lang="ru-RU" sz="2400" b="1" dirty="0"/>
              <a:t> </a:t>
            </a:r>
            <a:r>
              <a:rPr lang="ru-RU" sz="2400" b="1" dirty="0" smtClean="0"/>
              <a:t>                                                </a:t>
            </a:r>
            <a:r>
              <a:rPr lang="ru-RU" sz="2400" dirty="0" smtClean="0"/>
              <a:t>«</a:t>
            </a:r>
            <a:r>
              <a:rPr lang="ru-RU" sz="2400" dirty="0"/>
              <a:t>Как пройти в библиотеку</a:t>
            </a:r>
            <a:r>
              <a:rPr lang="ru-RU" sz="2400" dirty="0" smtClean="0"/>
              <a:t>?».          «</a:t>
            </a:r>
            <a:r>
              <a:rPr lang="ru-RU" sz="2400" dirty="0"/>
              <a:t>Спокойной ночи!».</a:t>
            </a:r>
            <a:br>
              <a:rPr lang="ru-RU" sz="2400" dirty="0"/>
            </a:br>
            <a:r>
              <a:rPr lang="ru-RU" sz="2400" dirty="0"/>
              <a:t> </a:t>
            </a:r>
            <a:r>
              <a:rPr lang="ru-RU" sz="2000" dirty="0"/>
              <a:t>										</a:t>
            </a:r>
          </a:p>
          <a:p>
            <a:pPr marL="0" indent="0">
              <a:buNone/>
            </a:pPr>
            <a:endParaRPr lang="ru-RU" sz="2400" b="1" dirty="0"/>
          </a:p>
        </p:txBody>
      </p:sp>
      <p:pic>
        <p:nvPicPr>
          <p:cNvPr id="4" name="Рисунок 3" descr="https://voiceapp.ru/wp-content/uploads/2019/02/golosovoy-pomoshchnik-alisa-nauchilas-perevodit-s-russkogo-yazyka-na-angliyskiy.jpg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8615" y="2457450"/>
            <a:ext cx="1615440" cy="287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voiceapp.ru/wp-content/uploads/2019/02/golosovoy-pomoshchnik-alisa-nauchilas-perevodit-s-russkogo-yazyka-na-angliyskiy-2.jpg">
            <a:hlinkClick r:id="rId4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57150" y="2457450"/>
            <a:ext cx="1371600" cy="287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s://voiceapp.ru/wp-content/uploads/2019/02/golosovoy-pomoshchnik-alisa-nauchilas-perevodit-s-russkogo-yazyka-na-angliyskiy-3.jpg">
            <a:hlinkClick r:id="rId6"/>
          </p:cNvPr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71875" y="2943225"/>
            <a:ext cx="1600200" cy="287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s://voiceapp.ru/wp-content/uploads/2019/02/golosovoy-pomoshchnik-alisa-nauchilas-perevodit-s-russkogo-yazyka-na-angliyskiy-4.jpg">
            <a:hlinkClick r:id="rId8"/>
          </p:cNvPr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172075" y="2943225"/>
            <a:ext cx="1492567" cy="287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s://voiceapp.ru/wp-content/uploads/2019/02/golosovoy-pomoshchnik-alisa-nauchilas-perevodit-s-russkogo-yazyka-na-angliyskiy-5.jpg">
            <a:hlinkClick r:id="rId10"/>
          </p:cNvPr>
          <p:cNvPicPr/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487602" y="2978944"/>
            <a:ext cx="1554479" cy="2805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s://voiceapp.ru/wp-content/uploads/2019/02/golosovoy-pomoshchnik-alisa-nauchilas-perevodit-s-russkogo-yazyka-na-angliyskiy-6.jpg">
            <a:hlinkClick r:id="rId12"/>
          </p:cNvPr>
          <p:cNvPicPr/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9051130" y="2978944"/>
            <a:ext cx="1565910" cy="2805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030" y="4884056"/>
            <a:ext cx="1800000" cy="1800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210474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12192000" cy="6858000"/>
          </a:xfrm>
          <a:gradFill>
            <a:gsLst>
              <a:gs pos="0">
                <a:schemeClr val="accent6">
                  <a:lumMod val="0"/>
                  <a:lumOff val="100000"/>
                </a:schemeClr>
              </a:gs>
              <a:gs pos="35000">
                <a:schemeClr val="accent6">
                  <a:lumMod val="0"/>
                  <a:lumOff val="100000"/>
                </a:schemeClr>
              </a:gs>
              <a:gs pos="100000">
                <a:schemeClr val="accent6">
                  <a:lumMod val="100000"/>
                </a:schemeClr>
              </a:gs>
            </a:gsLst>
            <a:path path="circle">
              <a:fillToRect l="50000" t="-80000" r="50000" b="180000"/>
            </a:path>
          </a:gradFill>
        </p:spPr>
        <p:txBody>
          <a:bodyPr/>
          <a:lstStyle/>
          <a:p>
            <a:pPr marL="0" indent="0" algn="ctr">
              <a:buNone/>
            </a:pPr>
            <a:endParaRPr lang="ru-RU" b="1" dirty="0" smtClean="0"/>
          </a:p>
          <a:p>
            <a:pPr marL="0" indent="0" algn="ctr">
              <a:buNone/>
            </a:pPr>
            <a:r>
              <a:rPr lang="ru-RU" b="1" dirty="0" smtClean="0"/>
              <a:t>Умная камера</a:t>
            </a:r>
            <a:r>
              <a:rPr lang="ru-RU" b="1" dirty="0"/>
              <a:t> </a:t>
            </a:r>
            <a:endParaRPr lang="ru-RU" dirty="0"/>
          </a:p>
          <a:p>
            <a:pPr marL="457200" lvl="1" indent="0">
              <a:buNone/>
            </a:pPr>
            <a:r>
              <a:rPr lang="ru-RU" dirty="0" smtClean="0"/>
              <a:t>	Умная </a:t>
            </a:r>
            <a:r>
              <a:rPr lang="ru-RU" dirty="0"/>
              <a:t>камера, встроенная в мобильное приложение «Яндекс — с Алисой», умеет не только фотографировать: она может рассказать много полезного об объекте перед ней.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036" y="1781175"/>
            <a:ext cx="1993847" cy="4320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2883" y="1781175"/>
            <a:ext cx="1993846" cy="4320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2883" y="4791353"/>
            <a:ext cx="1800000" cy="1800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2220" y="1781175"/>
            <a:ext cx="1993846" cy="4320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6066" y="1781175"/>
            <a:ext cx="1993846" cy="4320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533441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>
                <a:lumMod val="0"/>
                <a:lumOff val="100000"/>
              </a:schemeClr>
            </a:gs>
            <a:gs pos="35000">
              <a:schemeClr val="accent6">
                <a:lumMod val="0"/>
                <a:lumOff val="100000"/>
              </a:schemeClr>
            </a:gs>
            <a:gs pos="100000">
              <a:schemeClr val="accent6">
                <a:lumMod val="100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2451" y="628650"/>
            <a:ext cx="2492308" cy="5400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4759" y="628650"/>
            <a:ext cx="2492308" cy="5400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7067" y="628650"/>
            <a:ext cx="2492308" cy="5400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451" y="1879125"/>
            <a:ext cx="1800000" cy="18000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3650" y="628650"/>
            <a:ext cx="2492308" cy="540000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451" y="4848503"/>
            <a:ext cx="1800000" cy="1800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871227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>
                <a:lumMod val="0"/>
                <a:lumOff val="100000"/>
              </a:schemeClr>
            </a:gs>
            <a:gs pos="35000">
              <a:schemeClr val="accent6">
                <a:lumMod val="0"/>
                <a:lumOff val="100000"/>
              </a:schemeClr>
            </a:gs>
            <a:gs pos="100000">
              <a:schemeClr val="accent6">
                <a:lumMod val="100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381" y="1143000"/>
            <a:ext cx="1661538" cy="3600000"/>
          </a:xfrm>
          <a:gradFill>
            <a:gsLst>
              <a:gs pos="0">
                <a:schemeClr val="accent6">
                  <a:lumMod val="0"/>
                  <a:lumOff val="100000"/>
                </a:schemeClr>
              </a:gs>
              <a:gs pos="35000">
                <a:schemeClr val="accent6">
                  <a:lumMod val="0"/>
                  <a:lumOff val="100000"/>
                </a:schemeClr>
              </a:gs>
              <a:gs pos="100000">
                <a:schemeClr val="accent6">
                  <a:lumMod val="100000"/>
                </a:schemeClr>
              </a:gs>
            </a:gsLst>
            <a:path path="circle">
              <a:fillToRect l="50000" t="-80000" r="50000" b="180000"/>
            </a:path>
          </a:gradFill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1658" y="1143000"/>
            <a:ext cx="1661539" cy="3600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9113" y="1143000"/>
            <a:ext cx="1661539" cy="3600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1709" y="1143000"/>
            <a:ext cx="1661539" cy="3600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9560" y="1143000"/>
            <a:ext cx="1661539" cy="3600000"/>
          </a:xfrm>
          <a:prstGeom prst="rect">
            <a:avLst/>
          </a:prstGeom>
        </p:spPr>
      </p:pic>
      <p:pic>
        <p:nvPicPr>
          <p:cNvPr id="9" name="Объект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4337" y="1143000"/>
            <a:ext cx="1661538" cy="3600000"/>
          </a:xfrm>
          <a:prstGeom prst="rect">
            <a:avLst/>
          </a:prstGeom>
          <a:gradFill>
            <a:gsLst>
              <a:gs pos="0">
                <a:schemeClr val="accent6">
                  <a:lumMod val="0"/>
                  <a:lumOff val="100000"/>
                </a:schemeClr>
              </a:gs>
              <a:gs pos="35000">
                <a:schemeClr val="accent6">
                  <a:lumMod val="0"/>
                  <a:lumOff val="100000"/>
                </a:schemeClr>
              </a:gs>
              <a:gs pos="100000">
                <a:schemeClr val="accent6">
                  <a:lumMod val="100000"/>
                </a:schemeClr>
              </a:gs>
            </a:gsLst>
            <a:path path="circle">
              <a:fillToRect l="50000" t="-80000" r="50000" b="180000"/>
            </a:path>
          </a:gradFill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3248" y="4829453"/>
            <a:ext cx="1800000" cy="1800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225031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0"/>
                <a:lumOff val="100000"/>
              </a:schemeClr>
            </a:gs>
            <a:gs pos="35000">
              <a:schemeClr val="accent6">
                <a:lumMod val="0"/>
                <a:lumOff val="100000"/>
              </a:schemeClr>
            </a:gs>
            <a:gs pos="100000">
              <a:schemeClr val="accent6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66774" y="304800"/>
            <a:ext cx="10848976" cy="6324600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2900" b="1" i="1" dirty="0" smtClean="0"/>
              <a:t>Актуальность</a:t>
            </a:r>
            <a:endParaRPr lang="ru-RU" sz="2900" i="1" dirty="0"/>
          </a:p>
          <a:p>
            <a:pPr marL="0" indent="0">
              <a:buNone/>
            </a:pPr>
            <a:r>
              <a:rPr lang="ru-RU" dirty="0" smtClean="0"/>
              <a:t>	</a:t>
            </a:r>
            <a:r>
              <a:rPr lang="ru-RU" sz="2400" dirty="0" err="1" smtClean="0"/>
              <a:t>Нейросети</a:t>
            </a:r>
            <a:r>
              <a:rPr lang="ru-RU" sz="2400" dirty="0" smtClean="0"/>
              <a:t> </a:t>
            </a:r>
            <a:r>
              <a:rPr lang="ru-RU" sz="2400" dirty="0"/>
              <a:t>стали неотъемлемой частью нашей повседневной жизни, проникая в самые разнообразные области: от медицины и финансов до игр и виртуальной реальности. Современные </a:t>
            </a:r>
            <a:r>
              <a:rPr lang="ru-RU" sz="2400" dirty="0" err="1"/>
              <a:t>нейросети</a:t>
            </a:r>
            <a:r>
              <a:rPr lang="ru-RU" sz="2400" dirty="0"/>
              <a:t> способны заменить или дополнить работу человека во всех случаях, когда решение нужно принимать на основе предыдущего опыта.</a:t>
            </a:r>
          </a:p>
          <a:p>
            <a:pPr marL="0" indent="0">
              <a:buNone/>
            </a:pPr>
            <a:r>
              <a:rPr lang="ru-RU" b="1" i="1" dirty="0"/>
              <a:t>Методы исследования:</a:t>
            </a:r>
            <a:r>
              <a:rPr lang="ru-RU" i="1" dirty="0"/>
              <a:t> </a:t>
            </a:r>
            <a:endParaRPr lang="ru-RU" i="1" dirty="0" smtClean="0"/>
          </a:p>
          <a:p>
            <a:pPr lvl="3">
              <a:buClr>
                <a:srgbClr val="0070C0"/>
              </a:buClr>
              <a:buFont typeface="Wingdings" panose="05000000000000000000" pitchFamily="2" charset="2"/>
              <a:buChar char="Ø"/>
            </a:pPr>
            <a:r>
              <a:rPr lang="ru-RU" sz="2400" dirty="0" smtClean="0"/>
              <a:t>Изучение теоретических материалов</a:t>
            </a:r>
          </a:p>
          <a:p>
            <a:pPr lvl="3">
              <a:buClr>
                <a:srgbClr val="0070C0"/>
              </a:buClr>
              <a:buFont typeface="Wingdings" panose="05000000000000000000" pitchFamily="2" charset="2"/>
              <a:buChar char="Ø"/>
            </a:pPr>
            <a:r>
              <a:rPr lang="ru-RU" sz="2400" dirty="0" smtClean="0"/>
              <a:t>сбор</a:t>
            </a:r>
            <a:r>
              <a:rPr lang="ru-RU" sz="2400" dirty="0"/>
              <a:t>, </a:t>
            </a:r>
            <a:r>
              <a:rPr lang="ru-RU" sz="2400" dirty="0" smtClean="0"/>
              <a:t>и систематизация информации</a:t>
            </a:r>
          </a:p>
          <a:p>
            <a:pPr lvl="3">
              <a:buClr>
                <a:srgbClr val="0070C0"/>
              </a:buClr>
              <a:buFont typeface="Wingdings" panose="05000000000000000000" pitchFamily="2" charset="2"/>
              <a:buChar char="Ø"/>
            </a:pPr>
            <a:r>
              <a:rPr lang="ru-RU" sz="2400" dirty="0" smtClean="0"/>
              <a:t>тестирование  </a:t>
            </a:r>
            <a:r>
              <a:rPr lang="ru-RU" sz="2400" dirty="0"/>
              <a:t>нейронных сетей </a:t>
            </a:r>
            <a:endParaRPr lang="ru-RU" sz="2400" dirty="0" smtClean="0"/>
          </a:p>
          <a:p>
            <a:pPr lvl="3">
              <a:buClr>
                <a:srgbClr val="0070C0"/>
              </a:buClr>
              <a:buFont typeface="Wingdings" panose="05000000000000000000" pitchFamily="2" charset="2"/>
              <a:buChar char="Ø"/>
            </a:pPr>
            <a:r>
              <a:rPr lang="ru-RU" sz="2400" dirty="0" smtClean="0"/>
              <a:t>Анализ полученных данных</a:t>
            </a:r>
            <a:endParaRPr lang="ru-RU" sz="2400" dirty="0"/>
          </a:p>
          <a:p>
            <a:pPr marL="0" indent="0" algn="ctr">
              <a:buNone/>
            </a:pPr>
            <a:r>
              <a:rPr lang="ru-RU" sz="3600" b="1" i="1" dirty="0" smtClean="0"/>
              <a:t>Практическая значимость</a:t>
            </a:r>
          </a:p>
          <a:p>
            <a:pPr marL="0" indent="0">
              <a:buNone/>
            </a:pPr>
            <a:r>
              <a:rPr lang="ru-RU" sz="2400" dirty="0" smtClean="0"/>
              <a:t>	Результаты </a:t>
            </a:r>
            <a:r>
              <a:rPr lang="ru-RU" sz="2400" dirty="0"/>
              <a:t>исследования можно использовать  </a:t>
            </a:r>
            <a:endParaRPr lang="ru-RU" sz="2400" dirty="0" smtClean="0"/>
          </a:p>
          <a:p>
            <a:pPr marL="0" indent="0">
              <a:buNone/>
            </a:pPr>
            <a:r>
              <a:rPr lang="ru-RU" sz="2400" dirty="0" smtClean="0"/>
              <a:t>в </a:t>
            </a:r>
            <a:r>
              <a:rPr lang="ru-RU" sz="2400" dirty="0"/>
              <a:t>повседневной жизни в различных сферах жизнедеятельности.</a:t>
            </a:r>
            <a:r>
              <a:rPr lang="ru-RU" sz="2400" b="1" dirty="0"/>
              <a:t> </a:t>
            </a:r>
            <a:endParaRPr lang="ru-RU" sz="2400" dirty="0"/>
          </a:p>
          <a:p>
            <a:pPr marL="0" indent="0">
              <a:buNone/>
            </a:pPr>
            <a:r>
              <a:rPr lang="ru-RU" sz="2400" dirty="0" smtClean="0"/>
              <a:t> 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8625" y="4829400"/>
            <a:ext cx="1800000" cy="1800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53164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0" y="0"/>
            <a:ext cx="12192000" cy="6858000"/>
          </a:xfrm>
          <a:gradFill>
            <a:gsLst>
              <a:gs pos="0">
                <a:schemeClr val="accent6">
                  <a:lumMod val="0"/>
                  <a:lumOff val="100000"/>
                </a:schemeClr>
              </a:gs>
              <a:gs pos="35000">
                <a:schemeClr val="accent6">
                  <a:lumMod val="0"/>
                  <a:lumOff val="100000"/>
                </a:schemeClr>
              </a:gs>
              <a:gs pos="100000">
                <a:schemeClr val="accent6">
                  <a:lumMod val="100000"/>
                </a:schemeClr>
              </a:gs>
            </a:gsLst>
            <a:path path="circle">
              <a:fillToRect l="50000" t="-80000" r="50000" b="180000"/>
            </a:path>
          </a:gradFill>
        </p:spPr>
        <p:txBody>
          <a:bodyPr>
            <a:normAutofit/>
          </a:bodyPr>
          <a:lstStyle/>
          <a:p>
            <a:endParaRPr lang="ru-RU" b="1" dirty="0" smtClean="0"/>
          </a:p>
          <a:p>
            <a:pPr marL="0" indent="0" algn="ctr">
              <a:buNone/>
            </a:pPr>
            <a:r>
              <a:rPr lang="ru-RU" b="1" dirty="0" smtClean="0"/>
              <a:t>ШЕДЕВРУМ</a:t>
            </a:r>
            <a:endParaRPr lang="ru-RU" b="1" dirty="0" smtClean="0"/>
          </a:p>
          <a:p>
            <a:pPr marL="0" indent="0" algn="ctr">
              <a:buNone/>
            </a:pPr>
            <a:endParaRPr lang="ru-RU" b="1" dirty="0" smtClean="0"/>
          </a:p>
          <a:p>
            <a:pPr lvl="2">
              <a:buClr>
                <a:srgbClr val="0070C0"/>
              </a:buClr>
              <a:buFont typeface="Wingdings" panose="05000000000000000000" pitchFamily="2" charset="2"/>
              <a:buChar char="Ø"/>
            </a:pPr>
            <a:r>
              <a:rPr lang="ru-RU" sz="2400" b="1" dirty="0"/>
              <a:t>Чтобы сгенерировать </a:t>
            </a:r>
            <a:r>
              <a:rPr lang="ru-RU" sz="2400" b="1" dirty="0" smtClean="0"/>
              <a:t>изображение</a:t>
            </a:r>
            <a:endParaRPr lang="ru-RU" sz="2400" dirty="0" smtClean="0"/>
          </a:p>
          <a:p>
            <a:pPr lvl="2">
              <a:buClr>
                <a:srgbClr val="0070C0"/>
              </a:buClr>
              <a:buFont typeface="Wingdings" panose="05000000000000000000" pitchFamily="2" charset="2"/>
              <a:buChar char="Ø"/>
            </a:pPr>
            <a:r>
              <a:rPr lang="ru-RU" sz="2400" b="1" dirty="0" smtClean="0"/>
              <a:t>Для </a:t>
            </a:r>
            <a:r>
              <a:rPr lang="ru-RU" sz="2400" b="1" dirty="0"/>
              <a:t>создания </a:t>
            </a:r>
            <a:r>
              <a:rPr lang="ru-RU" sz="2400" b="1" dirty="0" smtClean="0"/>
              <a:t>текста</a:t>
            </a:r>
            <a:endParaRPr lang="ru-RU" sz="2400" dirty="0"/>
          </a:p>
          <a:p>
            <a:pPr lvl="2">
              <a:buClr>
                <a:srgbClr val="0070C0"/>
              </a:buClr>
              <a:buFont typeface="Wingdings" panose="05000000000000000000" pitchFamily="2" charset="2"/>
              <a:buChar char="Ø"/>
            </a:pPr>
            <a:r>
              <a:rPr lang="ru-RU" sz="2400" b="1" dirty="0"/>
              <a:t>Чтобы сгенерировать </a:t>
            </a:r>
            <a:r>
              <a:rPr lang="ru-RU" sz="2400" dirty="0"/>
              <a:t>  </a:t>
            </a:r>
          </a:p>
          <a:p>
            <a:pPr lvl="2">
              <a:buClr>
                <a:srgbClr val="0070C0"/>
              </a:buClr>
              <a:buFont typeface="Wingdings" panose="05000000000000000000" pitchFamily="2" charset="2"/>
              <a:buChar char="Ø"/>
            </a:pPr>
            <a:endParaRPr lang="ru-RU" sz="2400" dirty="0"/>
          </a:p>
          <a:p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25" y="1061736"/>
            <a:ext cx="4320000" cy="2129838"/>
          </a:xfrm>
          <a:prstGeom prst="rect">
            <a:avLst/>
          </a:prstGeom>
        </p:spPr>
      </p:pic>
      <p:pic>
        <p:nvPicPr>
          <p:cNvPr id="9" name="Рисунок 8" descr="I:\нейросети\делали дома\36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29199" y="3688236"/>
            <a:ext cx="5400000" cy="25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I:\нейросети\делали дома\ae2bdc8abbba11efa5aec29b3b178e3b (3) - frame at 0m4s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76475" y="3688236"/>
            <a:ext cx="2266950" cy="226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238" y="4821711"/>
            <a:ext cx="1800000" cy="1800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845620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0" y="0"/>
            <a:ext cx="12192000" cy="6858000"/>
          </a:xfrm>
          <a:gradFill>
            <a:gsLst>
              <a:gs pos="0">
                <a:schemeClr val="accent6">
                  <a:lumMod val="0"/>
                  <a:lumOff val="100000"/>
                </a:schemeClr>
              </a:gs>
              <a:gs pos="35000">
                <a:schemeClr val="accent6">
                  <a:lumMod val="0"/>
                  <a:lumOff val="100000"/>
                </a:schemeClr>
              </a:gs>
              <a:gs pos="100000">
                <a:schemeClr val="accent6">
                  <a:lumMod val="100000"/>
                </a:schemeClr>
              </a:gs>
            </a:gsLst>
            <a:path path="circle">
              <a:fillToRect l="50000" t="-80000" r="50000" b="180000"/>
            </a:path>
          </a:gradFill>
        </p:spPr>
        <p:txBody>
          <a:bodyPr>
            <a:normAutofit/>
          </a:bodyPr>
          <a:lstStyle/>
          <a:p>
            <a:endParaRPr lang="ru-RU" b="1" dirty="0" smtClean="0"/>
          </a:p>
          <a:p>
            <a:pPr marL="0" indent="0" algn="ctr">
              <a:buNone/>
            </a:pPr>
            <a:endParaRPr lang="ru-RU" b="1" dirty="0" smtClean="0"/>
          </a:p>
          <a:p>
            <a:pPr lvl="2">
              <a:buClr>
                <a:srgbClr val="0070C0"/>
              </a:buClr>
              <a:buFont typeface="Wingdings" panose="05000000000000000000" pitchFamily="2" charset="2"/>
              <a:buChar char="Ø"/>
            </a:pPr>
            <a:endParaRPr lang="ru-RU" sz="2400" dirty="0"/>
          </a:p>
          <a:p>
            <a:endParaRPr lang="ru-RU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8963" y="4755036"/>
            <a:ext cx="1800000" cy="1800000"/>
          </a:xfrm>
          <a:prstGeom prst="rect">
            <a:avLst/>
          </a:prstGeom>
        </p:spPr>
      </p:pic>
      <p:pic>
        <p:nvPicPr>
          <p:cNvPr id="12" name="Рисунок 11" descr="I:\нейросети\делали дома\35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23955" y="355633"/>
            <a:ext cx="5172075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I:\нейросети\делали дома\34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96030" y="355633"/>
            <a:ext cx="5098415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I:\нейросети\делали дома\18.pn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74075" y="2924175"/>
            <a:ext cx="1650151" cy="299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 descr="I:\нейросети\делали дома\19.pn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19501" y="2924175"/>
            <a:ext cx="2219325" cy="299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 descr="I:\нейросети\делали дома\20.pn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198325" y="2924175"/>
            <a:ext cx="1924050" cy="299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Рисунок 16" descr="I:\нейросети\делали дома\21.pn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417650" y="2924175"/>
            <a:ext cx="2000251" cy="299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465819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>
                <a:lumMod val="0"/>
                <a:lumOff val="100000"/>
              </a:schemeClr>
            </a:gs>
            <a:gs pos="35000">
              <a:schemeClr val="accent6">
                <a:lumMod val="0"/>
                <a:lumOff val="100000"/>
              </a:schemeClr>
            </a:gs>
            <a:gs pos="100000">
              <a:schemeClr val="accent6">
                <a:lumMod val="100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I:\нейросети\животные\ae0f59bfbc4611ef91577e118b2b91ec.pn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9029" y="542654"/>
            <a:ext cx="2520000" cy="2520000"/>
          </a:xfrm>
          <a:prstGeom prst="rect">
            <a:avLst/>
          </a:prstGeom>
          <a:gradFill>
            <a:gsLst>
              <a:gs pos="0">
                <a:schemeClr val="accent6">
                  <a:lumMod val="0"/>
                  <a:lumOff val="100000"/>
                </a:schemeClr>
              </a:gs>
              <a:gs pos="35000">
                <a:schemeClr val="accent6">
                  <a:lumMod val="0"/>
                  <a:lumOff val="100000"/>
                </a:schemeClr>
              </a:gs>
              <a:gs pos="100000">
                <a:schemeClr val="accent6">
                  <a:lumMod val="100000"/>
                </a:schemeClr>
              </a:gs>
            </a:gsLst>
            <a:path path="circle">
              <a:fillToRect l="50000" t="-80000" r="50000" b="180000"/>
            </a:path>
          </a:gradFill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I:\нейросети\животные\Screenshot 2024-12-17 at 14-16-50 «Белка плюс хомяк» — картинка создана в Шедевруме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63403" y="452654"/>
            <a:ext cx="5400000" cy="27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I:\нейросети\животные\e8c3a543bc4611ef95902e593ba1861b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05549" y="3459470"/>
            <a:ext cx="2519680" cy="2519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I:\нейросети\животные\Screenshot 2024-12-17 at 14-17-54 «Дуб и береза» — картинка создана в Шедевруме.pn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63403" y="3369310"/>
            <a:ext cx="5400000" cy="27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114" y="5198540"/>
            <a:ext cx="1440000" cy="1440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578255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>
                <a:lumMod val="0"/>
                <a:lumOff val="100000"/>
              </a:schemeClr>
            </a:gs>
            <a:gs pos="35000">
              <a:schemeClr val="accent6">
                <a:lumMod val="0"/>
                <a:lumOff val="100000"/>
              </a:schemeClr>
            </a:gs>
            <a:gs pos="100000">
              <a:schemeClr val="accent6">
                <a:lumMod val="100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I:\нейросети\животные\f0cd95d7bc4711efbe17861c653c672e.pn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64122" y="549227"/>
            <a:ext cx="2448000" cy="2448000"/>
          </a:xfrm>
          <a:prstGeom prst="rect">
            <a:avLst/>
          </a:prstGeom>
          <a:gradFill>
            <a:gsLst>
              <a:gs pos="0">
                <a:schemeClr val="accent6">
                  <a:lumMod val="0"/>
                  <a:lumOff val="100000"/>
                </a:schemeClr>
              </a:gs>
              <a:gs pos="35000">
                <a:schemeClr val="accent6">
                  <a:lumMod val="0"/>
                  <a:lumOff val="100000"/>
                </a:schemeClr>
              </a:gs>
              <a:gs pos="100000">
                <a:schemeClr val="accent6">
                  <a:lumMod val="100000"/>
                </a:schemeClr>
              </a:gs>
            </a:gsLst>
            <a:path path="circle">
              <a:fillToRect l="50000" t="-80000" r="50000" b="180000"/>
            </a:path>
          </a:gradFill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I:\нейросети\животные\Screenshot 2024-12-17 at 14-25-28 «Мороз и солнце день чудесный» — картинка создана в Шедевруме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18036" y="423227"/>
            <a:ext cx="5400000" cy="27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I:\нейросети\животные\492f69cabc4711efb5caae969d42a205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64122" y="3325591"/>
            <a:ext cx="2447925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I:\нейросети\животные\Screenshot 2024-12-17 at 14-20-53 «Объединить кошку и собаку» — картинка создана в Шедевруме.pn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18036" y="3199554"/>
            <a:ext cx="5400000" cy="27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8814" y="4769979"/>
            <a:ext cx="1800000" cy="1800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454513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12192000" cy="6858000"/>
          </a:xfrm>
          <a:gradFill>
            <a:gsLst>
              <a:gs pos="0">
                <a:schemeClr val="accent6">
                  <a:lumMod val="0"/>
                  <a:lumOff val="100000"/>
                </a:schemeClr>
              </a:gs>
              <a:gs pos="35000">
                <a:schemeClr val="accent6">
                  <a:lumMod val="0"/>
                  <a:lumOff val="100000"/>
                </a:schemeClr>
              </a:gs>
              <a:gs pos="100000">
                <a:schemeClr val="accent6">
                  <a:lumMod val="100000"/>
                </a:schemeClr>
              </a:gs>
            </a:gsLst>
            <a:path path="circle">
              <a:fillToRect l="50000" t="-80000" r="50000" b="180000"/>
            </a:path>
          </a:gradFill>
        </p:spPr>
        <p:txBody>
          <a:bodyPr/>
          <a:lstStyle/>
          <a:p>
            <a:pPr marL="0" indent="0" algn="ctr">
              <a:buNone/>
            </a:pPr>
            <a:endParaRPr lang="ru-RU" b="1" dirty="0" smtClean="0"/>
          </a:p>
          <a:p>
            <a:pPr marL="0" indent="0" algn="ctr">
              <a:buNone/>
            </a:pPr>
            <a:r>
              <a:rPr lang="ru-RU" b="1" dirty="0" smtClean="0"/>
              <a:t>Тестирование </a:t>
            </a:r>
            <a:r>
              <a:rPr lang="ru-RU" b="1" dirty="0" err="1"/>
              <a:t>YesChat</a:t>
            </a:r>
            <a:r>
              <a:rPr lang="ru-RU" dirty="0"/>
              <a:t> AI </a:t>
            </a:r>
          </a:p>
          <a:p>
            <a:pPr marL="0" indent="0">
              <a:buNone/>
            </a:pPr>
            <a:r>
              <a:rPr lang="ru-RU" dirty="0"/>
              <a:t> </a:t>
            </a:r>
            <a:r>
              <a:rPr lang="ru-RU" dirty="0" smtClean="0"/>
              <a:t>	</a:t>
            </a:r>
            <a:r>
              <a:rPr lang="ru-RU" sz="2400" dirty="0" smtClean="0"/>
              <a:t>В </a:t>
            </a:r>
            <a:r>
              <a:rPr lang="ru-RU" sz="2400" dirty="0" err="1"/>
              <a:t>YesChat</a:t>
            </a:r>
            <a:r>
              <a:rPr lang="ru-RU" sz="2400" dirty="0"/>
              <a:t>.</a:t>
            </a:r>
            <a:r>
              <a:rPr lang="en-US" sz="2400" dirty="0"/>
              <a:t>AI</a:t>
            </a:r>
            <a:r>
              <a:rPr lang="ru-RU" sz="2400" dirty="0"/>
              <a:t> доступно почти 200,000 моделей GPT для различных целей в работе, </a:t>
            </a:r>
            <a:r>
              <a:rPr lang="ru-RU" sz="2400" dirty="0" smtClean="0"/>
              <a:t>	учебе </a:t>
            </a:r>
            <a:r>
              <a:rPr lang="ru-RU" sz="2400" dirty="0"/>
              <a:t>и повседневной жизни.</a:t>
            </a:r>
          </a:p>
          <a:p>
            <a:pPr marL="0" indent="0">
              <a:buNone/>
            </a:pPr>
            <a:r>
              <a:rPr lang="ru-RU" sz="2400" b="1" dirty="0" smtClean="0"/>
              <a:t>	</a:t>
            </a:r>
            <a:r>
              <a:rPr lang="ru-RU" sz="2400" b="1" dirty="0" err="1" smtClean="0"/>
              <a:t>YesChat</a:t>
            </a:r>
            <a:r>
              <a:rPr lang="ru-RU" sz="2400" dirty="0" smtClean="0"/>
              <a:t> </a:t>
            </a:r>
            <a:r>
              <a:rPr lang="ru-RU" sz="2400" dirty="0"/>
              <a:t>AI позволяет </a:t>
            </a:r>
            <a:r>
              <a:rPr lang="ru-RU" sz="2400" b="1" dirty="0"/>
              <a:t>создавать</a:t>
            </a:r>
            <a:r>
              <a:rPr lang="ru-RU" sz="2400" dirty="0"/>
              <a:t> </a:t>
            </a:r>
            <a:r>
              <a:rPr lang="ru-RU" sz="2400" b="1" dirty="0"/>
              <a:t>музыку</a:t>
            </a:r>
            <a:r>
              <a:rPr lang="ru-RU" sz="2400" dirty="0"/>
              <a:t> на основе </a:t>
            </a:r>
            <a:r>
              <a:rPr lang="ru-RU" sz="2400" b="1" dirty="0"/>
              <a:t>текстовых</a:t>
            </a:r>
            <a:r>
              <a:rPr lang="ru-RU" sz="2400" dirty="0"/>
              <a:t> </a:t>
            </a:r>
            <a:r>
              <a:rPr lang="ru-RU" sz="2400" b="1" dirty="0"/>
              <a:t>описаний</a:t>
            </a:r>
            <a:r>
              <a:rPr lang="ru-RU" sz="2400" dirty="0"/>
              <a:t>.</a:t>
            </a:r>
          </a:p>
          <a:p>
            <a:pPr marL="0" indent="0">
              <a:buNone/>
            </a:pPr>
            <a:r>
              <a:rPr lang="ru-RU" sz="2400" dirty="0"/>
              <a:t> </a:t>
            </a:r>
            <a:r>
              <a:rPr lang="ru-RU" sz="2400" dirty="0" smtClean="0"/>
              <a:t>	Сайт</a:t>
            </a:r>
            <a:r>
              <a:rPr lang="ru-RU" sz="2400" dirty="0"/>
              <a:t>, который я использовал </a:t>
            </a:r>
            <a:r>
              <a:rPr lang="ru-RU" sz="2400" u="sng" dirty="0">
                <a:hlinkClick r:id="rId2"/>
              </a:rPr>
              <a:t>https://www.yeschat.ai/ru</a:t>
            </a:r>
            <a:endParaRPr lang="ru-RU" sz="2400" dirty="0"/>
          </a:p>
          <a:p>
            <a:pPr marL="0" indent="0">
              <a:buNone/>
            </a:pPr>
            <a:endParaRPr lang="ru-RU" dirty="0" smtClean="0"/>
          </a:p>
          <a:p>
            <a:pPr marL="3657600" lvl="8" indent="0">
              <a:buNone/>
            </a:pPr>
            <a:r>
              <a:rPr lang="ru-RU" dirty="0" smtClean="0"/>
              <a:t>	                        </a:t>
            </a:r>
            <a:r>
              <a:rPr lang="ru-RU" sz="2400" dirty="0" smtClean="0"/>
              <a:t>Задали </a:t>
            </a:r>
            <a:r>
              <a:rPr lang="ru-RU" sz="2400" dirty="0"/>
              <a:t>тему из песни</a:t>
            </a:r>
          </a:p>
          <a:p>
            <a:pPr marL="3657600" lvl="8" indent="0">
              <a:buNone/>
            </a:pPr>
            <a:r>
              <a:rPr lang="ru-RU" sz="2400" dirty="0" smtClean="0"/>
              <a:t>	                   Новый </a:t>
            </a:r>
            <a:r>
              <a:rPr lang="ru-RU" sz="2400" dirty="0"/>
              <a:t>Год к нам мчится, </a:t>
            </a:r>
            <a:br>
              <a:rPr lang="ru-RU" sz="2400" dirty="0"/>
            </a:br>
            <a:r>
              <a:rPr lang="ru-RU" sz="2400" dirty="0" smtClean="0"/>
              <a:t>	                   Скоро </a:t>
            </a:r>
            <a:r>
              <a:rPr lang="ru-RU" sz="2400" dirty="0"/>
              <a:t>все случится, </a:t>
            </a:r>
            <a:br>
              <a:rPr lang="ru-RU" sz="2400" dirty="0"/>
            </a:br>
            <a:r>
              <a:rPr lang="ru-RU" sz="2400" dirty="0" smtClean="0"/>
              <a:t>	                   Сбудется </a:t>
            </a:r>
            <a:r>
              <a:rPr lang="ru-RU" sz="2400" dirty="0"/>
              <a:t>что снится, </a:t>
            </a:r>
            <a:br>
              <a:rPr lang="ru-RU" sz="2400" dirty="0"/>
            </a:br>
            <a:r>
              <a:rPr lang="ru-RU" sz="2400" dirty="0" smtClean="0"/>
              <a:t>	                   Что </a:t>
            </a:r>
            <a:r>
              <a:rPr lang="ru-RU" sz="2400" dirty="0"/>
              <a:t>опять нас обманут, ничего не дадут.</a:t>
            </a:r>
            <a:br>
              <a:rPr lang="ru-RU" sz="2400" dirty="0"/>
            </a:br>
            <a:r>
              <a:rPr lang="ru-RU" sz="2400" dirty="0" smtClean="0"/>
              <a:t>	                   Ждать</a:t>
            </a:r>
            <a:endParaRPr lang="ru-RU" sz="2400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 descr="I:\нейросети\животные\Screenshot 2024-12-17 at 14-26-33 Бесплатный генератор песен ИИ YesChat Создавайте музыку с текстами и инструменталами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09812" y="2776538"/>
            <a:ext cx="3405188" cy="3233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906" y="4684190"/>
            <a:ext cx="1800000" cy="1800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208206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12192000" cy="6858000"/>
          </a:xfrm>
          <a:gradFill>
            <a:gsLst>
              <a:gs pos="0">
                <a:schemeClr val="accent6">
                  <a:lumMod val="0"/>
                  <a:lumOff val="100000"/>
                </a:schemeClr>
              </a:gs>
              <a:gs pos="35000">
                <a:schemeClr val="accent6">
                  <a:lumMod val="0"/>
                  <a:lumOff val="100000"/>
                </a:schemeClr>
              </a:gs>
              <a:gs pos="100000">
                <a:schemeClr val="accent6">
                  <a:lumMod val="100000"/>
                </a:schemeClr>
              </a:gs>
            </a:gsLst>
            <a:path path="circle">
              <a:fillToRect l="50000" t="-80000" r="50000" b="180000"/>
            </a:path>
          </a:gradFill>
        </p:spPr>
        <p:txBody>
          <a:bodyPr>
            <a:normAutofit/>
          </a:bodyPr>
          <a:lstStyle/>
          <a:p>
            <a:endParaRPr lang="ru-RU" dirty="0" smtClean="0"/>
          </a:p>
          <a:p>
            <a:pPr marL="0" indent="0" algn="ctr">
              <a:buNone/>
            </a:pPr>
            <a:r>
              <a:rPr lang="ru-RU" dirty="0" smtClean="0"/>
              <a:t>ЧТО ПЛУЧИЛОСЬ</a:t>
            </a:r>
          </a:p>
          <a:p>
            <a:pPr marL="0" indent="0">
              <a:buNone/>
            </a:pPr>
            <a:endParaRPr lang="ru-RU" u="sng" dirty="0"/>
          </a:p>
          <a:p>
            <a:endParaRPr lang="ru-RU" u="sng" dirty="0" smtClean="0">
              <a:hlinkClick r:id="rId4"/>
            </a:endParaRPr>
          </a:p>
          <a:p>
            <a:endParaRPr lang="ru-RU" u="sng" dirty="0">
              <a:hlinkClick r:id="rId4"/>
            </a:endParaRPr>
          </a:p>
          <a:p>
            <a:pPr marL="1371600" lvl="3" indent="0">
              <a:buNone/>
            </a:pPr>
            <a:r>
              <a:rPr lang="ru-RU" sz="2400" u="sng" dirty="0" smtClean="0">
                <a:hlinkClick r:id="rId4"/>
              </a:rPr>
              <a:t>https</a:t>
            </a:r>
            <a:r>
              <a:rPr lang="ru-RU" sz="2400" u="sng" dirty="0">
                <a:hlinkClick r:id="rId4"/>
              </a:rPr>
              <a:t>://disk.yandex.ru/d/IcAg9Na--RwmqA</a:t>
            </a:r>
            <a:endParaRPr lang="ru-RU" sz="2400" dirty="0"/>
          </a:p>
          <a:p>
            <a:pPr marL="1371600" lvl="3" indent="0">
              <a:buNone/>
            </a:pPr>
            <a:r>
              <a:rPr lang="ru-RU" sz="2400" u="sng" dirty="0">
                <a:hlinkClick r:id="rId5"/>
              </a:rPr>
              <a:t>https://disk.yandex.ru/d/puD4mzbYJN-zsw</a:t>
            </a:r>
            <a:endParaRPr lang="ru-RU" sz="2400" dirty="0"/>
          </a:p>
          <a:p>
            <a:pPr marL="0" indent="0">
              <a:buNone/>
            </a:pPr>
            <a:r>
              <a:rPr lang="ru-RU" u="sng" dirty="0" smtClean="0"/>
              <a:t>            </a:t>
            </a:r>
            <a:endParaRPr lang="ru-RU" u="sng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 smtClean="0"/>
              <a:t>                                        </a:t>
            </a:r>
          </a:p>
          <a:p>
            <a:pPr marL="3657600" lvl="8" indent="0">
              <a:buNone/>
            </a:pPr>
            <a:endParaRPr lang="ru-RU" dirty="0"/>
          </a:p>
          <a:p>
            <a:pPr marL="3657600" lvl="8" indent="0">
              <a:buNone/>
            </a:pPr>
            <a:endParaRPr lang="ru-RU" dirty="0" smtClean="0"/>
          </a:p>
          <a:p>
            <a:pPr marL="3657600" lvl="8" indent="0">
              <a:buNone/>
            </a:pPr>
            <a:r>
              <a:rPr lang="ru-RU" dirty="0" smtClean="0"/>
              <a:t>                           </a:t>
            </a:r>
          </a:p>
          <a:p>
            <a:pPr marL="3657600" lvl="8" indent="0">
              <a:buNone/>
            </a:pPr>
            <a:r>
              <a:rPr lang="ru-RU" u="sng" dirty="0">
                <a:hlinkClick r:id="rId4"/>
              </a:rPr>
              <a:t> </a:t>
            </a:r>
            <a:r>
              <a:rPr lang="ru-RU" u="sng" dirty="0" smtClean="0">
                <a:hlinkClick r:id="rId4"/>
              </a:rPr>
              <a:t>                                     </a:t>
            </a:r>
            <a:r>
              <a:rPr lang="ru-RU" u="sng" dirty="0" smtClean="0"/>
              <a:t>                                                                      </a:t>
            </a:r>
          </a:p>
          <a:p>
            <a:pPr marL="3657600" lvl="8" indent="0">
              <a:buNone/>
            </a:pPr>
            <a:endParaRPr lang="ru-RU" dirty="0"/>
          </a:p>
          <a:p>
            <a:pPr marL="3657600" lvl="8" indent="0">
              <a:buNone/>
            </a:pPr>
            <a:r>
              <a:rPr lang="ru-RU" u="sng" dirty="0" smtClean="0">
                <a:hlinkClick r:id="rId5"/>
              </a:rPr>
              <a:t>               </a:t>
            </a:r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810073" y="1137892"/>
            <a:ext cx="3795607" cy="4320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6156" y="4848529"/>
            <a:ext cx="1800000" cy="1800000"/>
          </a:xfrm>
          <a:prstGeom prst="rect">
            <a:avLst/>
          </a:prstGeom>
        </p:spPr>
      </p:pic>
      <p:pic>
        <p:nvPicPr>
          <p:cNvPr id="2" name="ru_features_song-maker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8"/>
              </p:ext>
            </p:extLst>
          </p:nvPr>
        </p:nvPicPr>
        <p:blipFill>
          <a:blip r:embed="rId9" cstate="print"/>
          <a:stretch>
            <a:fillRect/>
          </a:stretch>
        </p:blipFill>
        <p:spPr>
          <a:xfrm>
            <a:off x="1496291" y="3595254"/>
            <a:ext cx="609600" cy="609600"/>
          </a:xfrm>
          <a:prstGeom prst="rect">
            <a:avLst/>
          </a:prstGeom>
        </p:spPr>
      </p:pic>
      <p:pic>
        <p:nvPicPr>
          <p:cNvPr id="4" name="ru_features_song-maker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="" xmlns:p14="http://schemas.microsoft.com/office/powerpoint/2010/main" r:embed="rId10"/>
              </p:ext>
            </p:extLst>
          </p:nvPr>
        </p:nvPicPr>
        <p:blipFill>
          <a:blip r:embed="rId9" cstate="print"/>
          <a:stretch>
            <a:fillRect/>
          </a:stretch>
        </p:blipFill>
        <p:spPr>
          <a:xfrm>
            <a:off x="1496291" y="468514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009626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7755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10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11272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12192000" cy="6858000"/>
          </a:xfrm>
          <a:gradFill>
            <a:gsLst>
              <a:gs pos="0">
                <a:schemeClr val="accent6">
                  <a:lumMod val="0"/>
                  <a:lumOff val="100000"/>
                </a:schemeClr>
              </a:gs>
              <a:gs pos="35000">
                <a:schemeClr val="accent6">
                  <a:lumMod val="0"/>
                  <a:lumOff val="100000"/>
                </a:schemeClr>
              </a:gs>
              <a:gs pos="100000">
                <a:schemeClr val="accent6">
                  <a:lumMod val="100000"/>
                </a:schemeClr>
              </a:gs>
            </a:gsLst>
            <a:path path="circle">
              <a:fillToRect l="50000" t="-80000" r="50000" b="180000"/>
            </a:path>
          </a:gradFill>
        </p:spPr>
        <p:txBody>
          <a:bodyPr>
            <a:normAutofit fontScale="25000" lnSpcReduction="20000"/>
          </a:bodyPr>
          <a:lstStyle/>
          <a:p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		</a:t>
            </a:r>
            <a:r>
              <a:rPr lang="ru-RU" sz="9600" dirty="0" smtClean="0"/>
              <a:t>Я </a:t>
            </a:r>
            <a:r>
              <a:rPr lang="ru-RU" sz="9600" dirty="0"/>
              <a:t>постарался доступно и простыми словами объяснить, что же такое</a:t>
            </a:r>
          </a:p>
          <a:p>
            <a:pPr marL="0" indent="0">
              <a:buNone/>
            </a:pPr>
            <a:r>
              <a:rPr lang="ru-RU" sz="9600" dirty="0"/>
              <a:t> 	</a:t>
            </a:r>
            <a:r>
              <a:rPr lang="ru-RU" sz="9600" dirty="0" err="1"/>
              <a:t>нейросеть</a:t>
            </a:r>
            <a:r>
              <a:rPr lang="ru-RU" sz="9600" dirty="0"/>
              <a:t> и разобраться в основных принципах ее работы.</a:t>
            </a:r>
          </a:p>
          <a:p>
            <a:pPr marL="0" indent="0">
              <a:buNone/>
            </a:pPr>
            <a:r>
              <a:rPr lang="ru-RU" sz="9600" dirty="0"/>
              <a:t>		В целом, </a:t>
            </a:r>
            <a:r>
              <a:rPr lang="ru-RU" sz="9600" dirty="0" err="1"/>
              <a:t>нейросети</a:t>
            </a:r>
            <a:r>
              <a:rPr lang="ru-RU" sz="9600" dirty="0"/>
              <a:t> представляют собой мощный инструмент </a:t>
            </a:r>
          </a:p>
          <a:p>
            <a:pPr marL="0" indent="0">
              <a:buNone/>
            </a:pPr>
            <a:r>
              <a:rPr lang="ru-RU" sz="9600" dirty="0"/>
              <a:t>	искусственного интеллекта, который продолжает развиваться и </a:t>
            </a:r>
          </a:p>
          <a:p>
            <a:pPr marL="0" indent="0">
              <a:buNone/>
            </a:pPr>
            <a:r>
              <a:rPr lang="ru-RU" sz="9600" dirty="0"/>
              <a:t>	находить все новые применения в современном мире. Они позволяют </a:t>
            </a:r>
          </a:p>
          <a:p>
            <a:pPr marL="0" indent="0">
              <a:buNone/>
            </a:pPr>
            <a:r>
              <a:rPr lang="ru-RU" sz="9600" dirty="0"/>
              <a:t>	автоматизировать сложные процессы, улучшают точность </a:t>
            </a:r>
          </a:p>
          <a:p>
            <a:pPr marL="0" indent="0">
              <a:buNone/>
            </a:pPr>
            <a:r>
              <a:rPr lang="ru-RU" sz="9600" dirty="0"/>
              <a:t>	прогнозов,  выполняют анализ данных и множество других полезных 	функций.</a:t>
            </a:r>
          </a:p>
          <a:p>
            <a:pPr marL="0" indent="0">
              <a:buNone/>
            </a:pPr>
            <a:r>
              <a:rPr lang="ru-RU" sz="9600" dirty="0"/>
              <a:t>		Навык работы с </a:t>
            </a:r>
            <a:r>
              <a:rPr lang="ru-RU" sz="9600" dirty="0" err="1"/>
              <a:t>нейросетевыми</a:t>
            </a:r>
            <a:r>
              <a:rPr lang="ru-RU" sz="9600" dirty="0"/>
              <a:t> технологиями – это ценный актив для </a:t>
            </a:r>
          </a:p>
          <a:p>
            <a:pPr marL="0" indent="0">
              <a:buNone/>
            </a:pPr>
            <a:r>
              <a:rPr lang="ru-RU" sz="9600" dirty="0"/>
              <a:t>	личного и профессионального развития. </a:t>
            </a:r>
          </a:p>
          <a:p>
            <a:pPr marL="0" indent="0">
              <a:buNone/>
            </a:pPr>
            <a:r>
              <a:rPr lang="ru-RU" sz="9600" dirty="0"/>
              <a:t>		</a:t>
            </a:r>
            <a:r>
              <a:rPr lang="ru-RU" sz="9600" dirty="0" err="1"/>
              <a:t>Нейросети</a:t>
            </a:r>
            <a:r>
              <a:rPr lang="ru-RU" sz="9600" dirty="0"/>
              <a:t> находят очень большой спектр применений в разных аспектах </a:t>
            </a:r>
          </a:p>
          <a:p>
            <a:pPr marL="0" indent="0">
              <a:buNone/>
            </a:pPr>
            <a:r>
              <a:rPr lang="ru-RU" sz="9600" dirty="0"/>
              <a:t>	жизни, где нужно работать с большим объёмом информации, что позволяет </a:t>
            </a:r>
          </a:p>
          <a:p>
            <a:pPr marL="0" indent="0">
              <a:buNone/>
            </a:pPr>
            <a:r>
              <a:rPr lang="ru-RU" sz="9600" dirty="0"/>
              <a:t>	облегчить поставленную задачу.</a:t>
            </a:r>
          </a:p>
          <a:p>
            <a:pPr marL="0" indent="0">
              <a:buNone/>
            </a:pPr>
            <a:endParaRPr lang="ru-RU" u="sng" dirty="0"/>
          </a:p>
          <a:p>
            <a:endParaRPr lang="ru-RU" u="sng" dirty="0" smtClean="0">
              <a:hlinkClick r:id="rId2"/>
            </a:endParaRPr>
          </a:p>
          <a:p>
            <a:endParaRPr lang="ru-RU" u="sng" dirty="0">
              <a:hlinkClick r:id="rId2"/>
            </a:endParaRPr>
          </a:p>
          <a:p>
            <a:pPr marL="0" indent="0">
              <a:buNone/>
            </a:pPr>
            <a:r>
              <a:rPr lang="ru-RU" u="sng" dirty="0" smtClean="0"/>
              <a:t>            </a:t>
            </a:r>
            <a:endParaRPr lang="ru-RU" u="sng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 smtClean="0"/>
              <a:t>                                        </a:t>
            </a:r>
          </a:p>
          <a:p>
            <a:pPr marL="3657600" lvl="8" indent="0">
              <a:buNone/>
            </a:pPr>
            <a:endParaRPr lang="ru-RU" dirty="0"/>
          </a:p>
          <a:p>
            <a:pPr marL="3657600" lvl="8" indent="0">
              <a:buNone/>
            </a:pPr>
            <a:endParaRPr lang="ru-RU" dirty="0" smtClean="0"/>
          </a:p>
          <a:p>
            <a:pPr marL="3657600" lvl="8" indent="0">
              <a:buNone/>
            </a:pPr>
            <a:r>
              <a:rPr lang="ru-RU" dirty="0" smtClean="0"/>
              <a:t>                           </a:t>
            </a:r>
          </a:p>
          <a:p>
            <a:pPr marL="3657600" lvl="8" indent="0">
              <a:buNone/>
            </a:pPr>
            <a:r>
              <a:rPr lang="ru-RU" u="sng" dirty="0">
                <a:hlinkClick r:id="rId2"/>
              </a:rPr>
              <a:t> </a:t>
            </a:r>
            <a:r>
              <a:rPr lang="ru-RU" u="sng" dirty="0" smtClean="0">
                <a:hlinkClick r:id="rId2"/>
              </a:rPr>
              <a:t>                                     </a:t>
            </a:r>
            <a:r>
              <a:rPr lang="ru-RU" u="sng" dirty="0" smtClean="0"/>
              <a:t>                                                                      </a:t>
            </a:r>
          </a:p>
          <a:p>
            <a:pPr marL="3657600" lvl="8" indent="0">
              <a:buNone/>
            </a:pPr>
            <a:endParaRPr lang="ru-RU" dirty="0"/>
          </a:p>
          <a:p>
            <a:pPr marL="3657600" lvl="8" indent="0">
              <a:buNone/>
            </a:pPr>
            <a:r>
              <a:rPr lang="ru-RU" u="sng" dirty="0" smtClean="0">
                <a:hlinkClick r:id="rId3"/>
              </a:rPr>
              <a:t>               </a:t>
            </a:r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473" y="4789921"/>
            <a:ext cx="1800000" cy="1800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302203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12192000" cy="6858000"/>
          </a:xfrm>
          <a:gradFill>
            <a:gsLst>
              <a:gs pos="0">
                <a:schemeClr val="accent6">
                  <a:lumMod val="0"/>
                  <a:lumOff val="100000"/>
                </a:schemeClr>
              </a:gs>
              <a:gs pos="35000">
                <a:schemeClr val="accent6">
                  <a:lumMod val="0"/>
                  <a:lumOff val="100000"/>
                </a:schemeClr>
              </a:gs>
              <a:gs pos="100000">
                <a:schemeClr val="accent6">
                  <a:lumMod val="100000"/>
                </a:schemeClr>
              </a:gs>
            </a:gsLst>
            <a:path path="circle">
              <a:fillToRect l="50000" t="-80000" r="50000" b="180000"/>
            </a:path>
          </a:gradFill>
        </p:spPr>
        <p:txBody>
          <a:bodyPr>
            <a:normAutofit fontScale="25000" lnSpcReduction="20000"/>
          </a:bodyPr>
          <a:lstStyle/>
          <a:p>
            <a:pPr marL="0" lvl="0" indent="0" algn="ctr">
              <a:buNone/>
            </a:pPr>
            <a:endParaRPr lang="ru-RU" dirty="0"/>
          </a:p>
          <a:p>
            <a:pPr marL="0" lvl="0" indent="0" algn="ctr">
              <a:buNone/>
            </a:pPr>
            <a:r>
              <a:rPr lang="ru-RU" sz="11200" b="1" dirty="0" smtClean="0"/>
              <a:t>ВЫВОД</a:t>
            </a:r>
          </a:p>
          <a:p>
            <a:pPr marL="0" lvl="0" indent="0" algn="ctr">
              <a:buNone/>
            </a:pPr>
            <a:endParaRPr lang="ru-RU" sz="4000" dirty="0"/>
          </a:p>
          <a:p>
            <a:pPr marL="914400" lvl="2" indent="0">
              <a:buNone/>
            </a:pPr>
            <a:r>
              <a:rPr lang="ru-RU" sz="4400" dirty="0" smtClean="0"/>
              <a:t>	</a:t>
            </a:r>
            <a:r>
              <a:rPr lang="ru-RU" sz="9600" dirty="0" smtClean="0"/>
              <a:t>Подводя </a:t>
            </a:r>
            <a:r>
              <a:rPr lang="ru-RU" sz="9600" dirty="0"/>
              <a:t>итог моей работе, могу сделать вывод о том, что на сегодняшний день, нейронные сети - одна из самых интересных и востребованных технологий, которая находит свое применение во всевозможных сферах нашей жизни. Роль </a:t>
            </a:r>
            <a:r>
              <a:rPr lang="ru-RU" sz="9600" dirty="0" err="1"/>
              <a:t>нейросетей</a:t>
            </a:r>
            <a:r>
              <a:rPr lang="ru-RU" sz="9600" dirty="0"/>
              <a:t> на сегодняшний день уже высока.</a:t>
            </a:r>
          </a:p>
          <a:p>
            <a:pPr marL="914400" lvl="2" indent="0">
              <a:buNone/>
            </a:pPr>
            <a:r>
              <a:rPr lang="ru-RU" sz="9600" dirty="0" smtClean="0"/>
              <a:t>	</a:t>
            </a:r>
            <a:r>
              <a:rPr lang="ru-RU" sz="9600" b="1" smtClean="0"/>
              <a:t>Задачи исследования </a:t>
            </a:r>
            <a:r>
              <a:rPr lang="ru-RU" sz="9600" b="1" dirty="0"/>
              <a:t>были выполнены в полной мере, в связи с этим, была достигнута цель работы. Гипотеза, выдвинутая в начале моего исследования, подтвердилась. </a:t>
            </a:r>
          </a:p>
          <a:p>
            <a:pPr marL="914400" lvl="2" indent="0">
              <a:buNone/>
            </a:pPr>
            <a:r>
              <a:rPr lang="ru-RU" sz="7400" dirty="0" smtClean="0"/>
              <a:t>	</a:t>
            </a:r>
            <a:r>
              <a:rPr lang="ru-RU" sz="9600" dirty="0" smtClean="0"/>
              <a:t>Я </a:t>
            </a:r>
            <a:r>
              <a:rPr lang="ru-RU" sz="9600" dirty="0"/>
              <a:t>считаю, что тема работы действительно является актуальной и интересной. </a:t>
            </a:r>
            <a:r>
              <a:rPr lang="ru-RU" sz="9600" dirty="0" smtClean="0"/>
              <a:t>	В </a:t>
            </a:r>
            <a:r>
              <a:rPr lang="ru-RU" sz="9600" dirty="0"/>
              <a:t>процессе работы над работой, я научился ставить конкретные цели, формулировать задачи и идти к ним. Также я получил навыки сбора и анализа различной информации,  навыки проведения анкетирования с помощью </a:t>
            </a:r>
            <a:r>
              <a:rPr lang="ru-RU" sz="9600" dirty="0" err="1"/>
              <a:t>Google</a:t>
            </a:r>
            <a:r>
              <a:rPr lang="ru-RU" sz="9600" dirty="0"/>
              <a:t> </a:t>
            </a:r>
            <a:r>
              <a:rPr lang="ru-RU" sz="9600" dirty="0" err="1"/>
              <a:t>Forms</a:t>
            </a:r>
            <a:r>
              <a:rPr lang="ru-RU" sz="9600" dirty="0"/>
              <a:t> среди респондентов различных возрастов, помимо этого, я научился анализировать полученные данные, делать соответствующие выводы. </a:t>
            </a:r>
            <a:r>
              <a:rPr lang="ru-RU" sz="9600" dirty="0" smtClean="0"/>
              <a:t>	Исследовательская </a:t>
            </a:r>
            <a:r>
              <a:rPr lang="ru-RU" sz="9600" dirty="0"/>
              <a:t>деятельность дала мне возможность работать индивидуально и по максимуму использовать все свои ресурсы и возможности. </a:t>
            </a:r>
            <a:endParaRPr lang="ru-RU" sz="9600" dirty="0" smtClean="0"/>
          </a:p>
          <a:p>
            <a:pPr marL="914400" lvl="2" indent="0">
              <a:buNone/>
            </a:pPr>
            <a:r>
              <a:rPr lang="ru-RU" sz="9600" dirty="0" smtClean="0"/>
              <a:t>Я </a:t>
            </a:r>
            <a:r>
              <a:rPr lang="ru-RU" sz="9600" dirty="0"/>
              <a:t>уверен, что навыки исследовательской работы еще ни раз </a:t>
            </a:r>
            <a:endParaRPr lang="ru-RU" sz="9600" dirty="0" smtClean="0"/>
          </a:p>
          <a:p>
            <a:pPr marL="914400" lvl="2" indent="0">
              <a:buNone/>
            </a:pPr>
            <a:r>
              <a:rPr lang="ru-RU" sz="9600" dirty="0" smtClean="0"/>
              <a:t>пригодятся </a:t>
            </a:r>
            <a:r>
              <a:rPr lang="ru-RU" sz="9600" dirty="0"/>
              <a:t>мне в будущем. </a:t>
            </a:r>
          </a:p>
          <a:p>
            <a:pPr marL="914400" lvl="2" indent="0">
              <a:buNone/>
            </a:pPr>
            <a:endParaRPr lang="ru-RU" sz="4000" u="sng" dirty="0" smtClean="0"/>
          </a:p>
          <a:p>
            <a:pPr marL="914400" lvl="2" indent="0" algn="ctr">
              <a:buNone/>
            </a:pPr>
            <a:r>
              <a:rPr lang="ru-RU" sz="19200" b="1" dirty="0" smtClean="0">
                <a:solidFill>
                  <a:srgbClr val="0070C0"/>
                </a:solidFill>
              </a:rPr>
              <a:t>СПАСИБО ЗА ВНИМАНИЕ!</a:t>
            </a:r>
            <a:endParaRPr lang="ru-RU" sz="19200" b="1" dirty="0">
              <a:solidFill>
                <a:srgbClr val="0070C0"/>
              </a:solidFill>
            </a:endParaRPr>
          </a:p>
          <a:p>
            <a:pPr marL="914400" lvl="2" indent="0">
              <a:buNone/>
            </a:pPr>
            <a:endParaRPr lang="ru-RU" sz="7400" u="sng" dirty="0" smtClean="0">
              <a:hlinkClick r:id="rId2"/>
            </a:endParaRPr>
          </a:p>
          <a:p>
            <a:endParaRPr lang="ru-RU" sz="4400" u="sng" dirty="0">
              <a:hlinkClick r:id="rId2"/>
            </a:endParaRPr>
          </a:p>
          <a:p>
            <a:pPr marL="0" indent="0">
              <a:buNone/>
            </a:pPr>
            <a:r>
              <a:rPr lang="ru-RU" sz="4400" u="sng" dirty="0" smtClean="0"/>
              <a:t>            </a:t>
            </a:r>
            <a:endParaRPr lang="ru-RU" sz="4400" u="sng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 smtClean="0"/>
              <a:t>                                        </a:t>
            </a:r>
          </a:p>
          <a:p>
            <a:pPr marL="3657600" lvl="8" indent="0">
              <a:buNone/>
            </a:pPr>
            <a:endParaRPr lang="ru-RU" dirty="0"/>
          </a:p>
          <a:p>
            <a:pPr marL="3657600" lvl="8" indent="0">
              <a:buNone/>
            </a:pPr>
            <a:endParaRPr lang="ru-RU" dirty="0" smtClean="0"/>
          </a:p>
          <a:p>
            <a:pPr marL="3657600" lvl="8" indent="0">
              <a:buNone/>
            </a:pPr>
            <a:r>
              <a:rPr lang="ru-RU" dirty="0" smtClean="0"/>
              <a:t>                           </a:t>
            </a:r>
          </a:p>
          <a:p>
            <a:pPr marL="3657600" lvl="8" indent="0">
              <a:buNone/>
            </a:pPr>
            <a:r>
              <a:rPr lang="ru-RU" u="sng" dirty="0">
                <a:hlinkClick r:id="rId2"/>
              </a:rPr>
              <a:t> </a:t>
            </a:r>
            <a:r>
              <a:rPr lang="ru-RU" u="sng" dirty="0" smtClean="0">
                <a:hlinkClick r:id="rId2"/>
              </a:rPr>
              <a:t>                                     </a:t>
            </a:r>
            <a:r>
              <a:rPr lang="ru-RU" u="sng" dirty="0" smtClean="0"/>
              <a:t>                                                                      </a:t>
            </a:r>
          </a:p>
          <a:p>
            <a:pPr marL="3657600" lvl="8" indent="0">
              <a:buNone/>
            </a:pPr>
            <a:endParaRPr lang="ru-RU" dirty="0"/>
          </a:p>
          <a:p>
            <a:pPr marL="3657600" lvl="8" indent="0">
              <a:buNone/>
            </a:pPr>
            <a:r>
              <a:rPr lang="ru-RU" u="sng" dirty="0" smtClean="0">
                <a:hlinkClick r:id="rId3"/>
              </a:rPr>
              <a:t>               </a:t>
            </a:r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5523" y="4913746"/>
            <a:ext cx="1800000" cy="1800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19677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0"/>
                <a:lumOff val="100000"/>
              </a:schemeClr>
            </a:gs>
            <a:gs pos="35000">
              <a:schemeClr val="accent6">
                <a:lumMod val="0"/>
                <a:lumOff val="100000"/>
              </a:schemeClr>
            </a:gs>
            <a:gs pos="100000">
              <a:schemeClr val="accent6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9575" y="365125"/>
            <a:ext cx="10944225" cy="5811838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/>
              <a:t>История </a:t>
            </a:r>
            <a:r>
              <a:rPr lang="ru-RU" b="1" dirty="0" err="1"/>
              <a:t>нейросетей</a:t>
            </a:r>
            <a:endParaRPr lang="ru-RU" dirty="0" smtClean="0"/>
          </a:p>
          <a:p>
            <a:pPr marL="0" indent="0">
              <a:buNone/>
            </a:pPr>
            <a:r>
              <a:rPr lang="ru-RU" sz="2400" dirty="0" smtClean="0"/>
              <a:t>Изучать искусственные </a:t>
            </a:r>
            <a:r>
              <a:rPr lang="ru-RU" sz="2400" dirty="0"/>
              <a:t>нейронные сети </a:t>
            </a:r>
            <a:r>
              <a:rPr lang="ru-RU" sz="2400" dirty="0" smtClean="0"/>
              <a:t>начали </a:t>
            </a:r>
            <a:r>
              <a:rPr lang="ru-RU" sz="2400" dirty="0"/>
              <a:t>с </a:t>
            </a:r>
            <a:r>
              <a:rPr lang="ru-RU" sz="2400" dirty="0" smtClean="0"/>
              <a:t>1920-х</a:t>
            </a:r>
          </a:p>
          <a:p>
            <a:pPr marL="0" indent="0" algn="ctr">
              <a:buNone/>
            </a:pPr>
            <a:r>
              <a:rPr lang="ru-RU" sz="2400" dirty="0" smtClean="0"/>
              <a:t> В 1943 году появились первые ЭВМ — это помогло </a:t>
            </a:r>
          </a:p>
          <a:p>
            <a:pPr marL="0" indent="0" algn="ctr">
              <a:buNone/>
            </a:pPr>
            <a:r>
              <a:rPr lang="ru-RU" sz="2400" b="1" dirty="0" err="1" smtClean="0"/>
              <a:t>нейропсихологу</a:t>
            </a:r>
            <a:r>
              <a:rPr lang="ru-RU" sz="2400" b="1" dirty="0" smtClean="0"/>
              <a:t> </a:t>
            </a:r>
            <a:r>
              <a:rPr lang="ru-RU" sz="2400" b="1" dirty="0"/>
              <a:t>Уоррену </a:t>
            </a:r>
            <a:r>
              <a:rPr lang="ru-RU" sz="2400" b="1" dirty="0" err="1"/>
              <a:t>Маккалоку</a:t>
            </a:r>
            <a:r>
              <a:rPr lang="ru-RU" sz="2400" b="1" dirty="0"/>
              <a:t> </a:t>
            </a:r>
            <a:r>
              <a:rPr lang="ru-RU" sz="2400" dirty="0"/>
              <a:t>и </a:t>
            </a:r>
            <a:r>
              <a:rPr lang="ru-RU" sz="2400" b="1" dirty="0" smtClean="0"/>
              <a:t>математику </a:t>
            </a:r>
            <a:r>
              <a:rPr lang="ru-RU" sz="2400" b="1" dirty="0" err="1"/>
              <a:t>Уолтеру</a:t>
            </a:r>
            <a:r>
              <a:rPr lang="ru-RU" sz="2400" b="1" dirty="0"/>
              <a:t> </a:t>
            </a:r>
            <a:r>
              <a:rPr lang="ru-RU" sz="2400" b="1" dirty="0" err="1"/>
              <a:t>Питтсу</a:t>
            </a:r>
            <a:r>
              <a:rPr lang="ru-RU" sz="2400" b="1" dirty="0"/>
              <a:t> </a:t>
            </a:r>
            <a:endParaRPr lang="ru-RU" sz="2400" b="1" dirty="0" smtClean="0"/>
          </a:p>
          <a:p>
            <a:pPr marL="0" indent="0" algn="ctr">
              <a:buNone/>
            </a:pPr>
            <a:r>
              <a:rPr lang="ru-RU" sz="2400" dirty="0" smtClean="0"/>
              <a:t>формализовать </a:t>
            </a:r>
            <a:r>
              <a:rPr lang="ru-RU" sz="2400" dirty="0"/>
              <a:t>понятие </a:t>
            </a:r>
            <a:r>
              <a:rPr lang="ru-RU" sz="2400" dirty="0" smtClean="0"/>
              <a:t>нейронной сети.</a:t>
            </a:r>
          </a:p>
          <a:p>
            <a:pPr marL="0" indent="0" algn="ctr">
              <a:buNone/>
            </a:pPr>
            <a:endParaRPr lang="ru-RU" dirty="0" smtClean="0"/>
          </a:p>
          <a:p>
            <a:pPr marL="0" indent="0" algn="ctr">
              <a:buNone/>
            </a:pPr>
            <a:r>
              <a:rPr lang="ru-RU" dirty="0" smtClean="0"/>
              <a:t>			</a:t>
            </a:r>
            <a:endParaRPr lang="ru-RU" dirty="0"/>
          </a:p>
        </p:txBody>
      </p:sp>
      <p:pic>
        <p:nvPicPr>
          <p:cNvPr id="4" name="Объект 8">
            <a:extLst>
              <a:ext uri="{FF2B5EF4-FFF2-40B4-BE49-F238E27FC236}">
                <a16:creationId xmlns="" xmlns:a16="http://schemas.microsoft.com/office/drawing/2014/main" id="{8D43112E-6CEF-468C-B4AC-E54802E84E4C}"/>
              </a:ext>
            </a:extLst>
          </p:cNvPr>
          <p:cNvPicPr>
            <a:picLocks noGrp="1"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4449" y="2890758"/>
            <a:ext cx="5701856" cy="327396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142" y="4527743"/>
            <a:ext cx="1800000" cy="1800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733224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0"/>
                <a:lumOff val="100000"/>
              </a:schemeClr>
            </a:gs>
            <a:gs pos="35000">
              <a:schemeClr val="accent6">
                <a:lumMod val="0"/>
                <a:lumOff val="100000"/>
              </a:schemeClr>
            </a:gs>
            <a:gs pos="100000">
              <a:schemeClr val="accent6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18438"/>
            <a:ext cx="10515600" cy="5958525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			</a:t>
            </a:r>
            <a:r>
              <a:rPr lang="ru-RU" sz="2400" dirty="0" smtClean="0"/>
              <a:t>Американский </a:t>
            </a:r>
            <a:r>
              <a:rPr lang="ru-RU" sz="2400" b="1" dirty="0" smtClean="0"/>
              <a:t>математик и </a:t>
            </a:r>
          </a:p>
          <a:p>
            <a:pPr marL="0" indent="0">
              <a:buNone/>
            </a:pPr>
            <a:r>
              <a:rPr lang="ru-RU" sz="2400" b="1" dirty="0" smtClean="0"/>
              <a:t>			компьютерный ученый </a:t>
            </a:r>
          </a:p>
          <a:p>
            <a:pPr marL="0" indent="0">
              <a:buNone/>
            </a:pPr>
            <a:r>
              <a:rPr lang="ru-RU" sz="2400" b="1" dirty="0" smtClean="0"/>
              <a:t>			Фрэнк </a:t>
            </a:r>
            <a:r>
              <a:rPr lang="ru-RU" sz="2400" b="1" dirty="0" err="1" smtClean="0"/>
              <a:t>Розенблатт</a:t>
            </a:r>
            <a:r>
              <a:rPr lang="ru-RU" sz="2400" b="1" dirty="0" smtClean="0"/>
              <a:t> в</a:t>
            </a:r>
            <a:r>
              <a:rPr lang="ru-RU" sz="2400" dirty="0" smtClean="0"/>
              <a:t> 1957 году </a:t>
            </a:r>
          </a:p>
          <a:p>
            <a:pPr marL="0" indent="0">
              <a:buNone/>
            </a:pPr>
            <a:r>
              <a:rPr lang="ru-RU" sz="2400" dirty="0" smtClean="0"/>
              <a:t>			создал первую простейшую </a:t>
            </a:r>
            <a:r>
              <a:rPr lang="ru-RU" sz="2400" dirty="0" err="1" smtClean="0"/>
              <a:t>нейросеть</a:t>
            </a:r>
            <a:r>
              <a:rPr lang="ru-RU" sz="2400" dirty="0" smtClean="0"/>
              <a:t>.</a:t>
            </a:r>
          </a:p>
          <a:p>
            <a:endParaRPr lang="ru-RU" dirty="0" smtClean="0"/>
          </a:p>
          <a:p>
            <a:pPr marL="3657600" lvl="8" indent="0">
              <a:buNone/>
            </a:pPr>
            <a:r>
              <a:rPr lang="ru-RU" sz="2400" dirty="0" smtClean="0"/>
              <a:t>А </a:t>
            </a:r>
            <a:r>
              <a:rPr lang="ru-RU" sz="2400" dirty="0"/>
              <a:t>в 1960 году ученый представил первый нейрокомпьютер — «Марк-1», способный распознавать некоторые буквы английского алфавита.</a:t>
            </a:r>
            <a:br>
              <a:rPr lang="ru-RU" sz="2400" dirty="0"/>
            </a:br>
            <a:r>
              <a:rPr lang="ru-RU" sz="2400" dirty="0"/>
              <a:t>Таким образом, </a:t>
            </a:r>
            <a:r>
              <a:rPr lang="ru-RU" sz="2400" dirty="0" err="1"/>
              <a:t>Розенблатта</a:t>
            </a:r>
            <a:r>
              <a:rPr lang="ru-RU" sz="2400" dirty="0"/>
              <a:t> можно назвать создателем первой </a:t>
            </a:r>
            <a:r>
              <a:rPr lang="ru-RU" sz="2400" dirty="0" err="1"/>
              <a:t>нейросети</a:t>
            </a:r>
            <a:r>
              <a:rPr lang="ru-RU" sz="2400" dirty="0"/>
              <a:t>, а «Марк-1» — первым в мире нейрокомпьютером.</a:t>
            </a:r>
          </a:p>
          <a:p>
            <a:pPr lvl="8"/>
            <a:endParaRPr lang="ru-RU" sz="2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550" y="218438"/>
            <a:ext cx="1938462" cy="2520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550" y="3017700"/>
            <a:ext cx="2880000" cy="2880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3875" y="4734150"/>
            <a:ext cx="1800000" cy="1800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844702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0"/>
                <a:lumOff val="100000"/>
              </a:schemeClr>
            </a:gs>
            <a:gs pos="35000">
              <a:schemeClr val="accent6">
                <a:lumMod val="0"/>
                <a:lumOff val="100000"/>
              </a:schemeClr>
            </a:gs>
            <a:gs pos="100000">
              <a:schemeClr val="accent6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419100"/>
            <a:ext cx="10515600" cy="57578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/>
              <a:t>	В </a:t>
            </a:r>
            <a:r>
              <a:rPr lang="ru-RU" sz="2400" dirty="0"/>
              <a:t>1975 году японский </a:t>
            </a:r>
            <a:r>
              <a:rPr lang="ru-RU" sz="2400" b="1" dirty="0"/>
              <a:t>программист </a:t>
            </a:r>
            <a:r>
              <a:rPr lang="ru-RU" sz="2400" b="1" dirty="0" err="1"/>
              <a:t>Кунихико</a:t>
            </a:r>
            <a:r>
              <a:rPr lang="ru-RU" sz="2400" b="1" dirty="0"/>
              <a:t> </a:t>
            </a:r>
            <a:r>
              <a:rPr lang="ru-RU" sz="2400" b="1" dirty="0" err="1"/>
              <a:t>Фокусима</a:t>
            </a:r>
            <a:r>
              <a:rPr lang="ru-RU" sz="2400" b="1" dirty="0"/>
              <a:t> </a:t>
            </a:r>
            <a:r>
              <a:rPr lang="ru-RU" sz="2400" dirty="0"/>
              <a:t>создал </a:t>
            </a:r>
            <a:r>
              <a:rPr lang="ru-RU" sz="2400" dirty="0" err="1"/>
              <a:t>когнитрон</a:t>
            </a:r>
            <a:r>
              <a:rPr lang="ru-RU" sz="2400" dirty="0"/>
              <a:t> – первую нейронную сеть, которая умела </a:t>
            </a:r>
            <a:r>
              <a:rPr lang="ru-RU" sz="2400" b="1" dirty="0"/>
              <a:t>запоминать и распознавать образы.</a:t>
            </a:r>
          </a:p>
          <a:p>
            <a:pPr marL="0" indent="0">
              <a:buNone/>
            </a:pPr>
            <a:r>
              <a:rPr lang="ru-RU" sz="2400" dirty="0" smtClean="0"/>
              <a:t>	В </a:t>
            </a:r>
            <a:r>
              <a:rPr lang="ru-RU" sz="2400" dirty="0"/>
              <a:t>1996 год случился первый крупный прорыв. </a:t>
            </a:r>
            <a:r>
              <a:rPr lang="ru-RU" sz="2400" b="1" dirty="0"/>
              <a:t>Программа </a:t>
            </a:r>
            <a:r>
              <a:rPr lang="ru-RU" sz="2400" b="1" dirty="0" err="1"/>
              <a:t>Deep</a:t>
            </a:r>
            <a:r>
              <a:rPr lang="ru-RU" sz="2400" b="1" dirty="0"/>
              <a:t> </a:t>
            </a:r>
            <a:r>
              <a:rPr lang="ru-RU" sz="2400" b="1" dirty="0" err="1"/>
              <a:t>blue</a:t>
            </a:r>
            <a:r>
              <a:rPr lang="ru-RU" sz="2400" b="1" dirty="0"/>
              <a:t> компании IBM </a:t>
            </a:r>
            <a:r>
              <a:rPr lang="ru-RU" sz="2400" b="1"/>
              <a:t>обыграла </a:t>
            </a:r>
            <a:r>
              <a:rPr lang="ru-RU" sz="2400" b="1" smtClean="0"/>
              <a:t>чемпиона </a:t>
            </a:r>
            <a:r>
              <a:rPr lang="ru-RU" sz="2400" b="1" dirty="0"/>
              <a:t>мира по шахматам </a:t>
            </a:r>
            <a:r>
              <a:rPr lang="ru-RU" sz="2400" dirty="0"/>
              <a:t>Гари Каспарова. </a:t>
            </a:r>
          </a:p>
          <a:p>
            <a:pPr marL="0" indent="0">
              <a:buNone/>
            </a:pPr>
            <a:r>
              <a:rPr lang="ru-RU" sz="2400" dirty="0" smtClean="0"/>
              <a:t>	А </a:t>
            </a:r>
            <a:r>
              <a:rPr lang="ru-RU" sz="2400" dirty="0"/>
              <a:t>в 2016 году </a:t>
            </a:r>
            <a:r>
              <a:rPr lang="ru-RU" sz="2400" b="1" dirty="0"/>
              <a:t>программа </a:t>
            </a:r>
            <a:r>
              <a:rPr lang="ru-RU" sz="2400" b="1" dirty="0" err="1"/>
              <a:t>Alpha</a:t>
            </a:r>
            <a:r>
              <a:rPr lang="ru-RU" sz="2400" b="1" dirty="0"/>
              <a:t> </a:t>
            </a:r>
            <a:r>
              <a:rPr lang="ru-RU" sz="2400" b="1" dirty="0" err="1"/>
              <a:t>Go</a:t>
            </a:r>
            <a:r>
              <a:rPr lang="ru-RU" sz="2400" b="1" dirty="0"/>
              <a:t> обыграла чемпиона мира по логической настольной игре </a:t>
            </a:r>
            <a:r>
              <a:rPr lang="ru-RU" sz="2400" b="1" dirty="0" err="1"/>
              <a:t>Go</a:t>
            </a:r>
            <a:r>
              <a:rPr lang="ru-RU" sz="2400" b="1" dirty="0"/>
              <a:t>. </a:t>
            </a:r>
            <a:endParaRPr lang="ru-RU" sz="2400" b="1" dirty="0" smtClean="0"/>
          </a:p>
          <a:p>
            <a:pPr marL="0" indent="0">
              <a:buNone/>
            </a:pPr>
            <a:r>
              <a:rPr lang="ru-RU" sz="2400" dirty="0" smtClean="0"/>
              <a:t>	в </a:t>
            </a:r>
            <a:r>
              <a:rPr lang="ru-RU" sz="2400" dirty="0"/>
              <a:t>2020-х годах, удалось создать </a:t>
            </a:r>
            <a:r>
              <a:rPr lang="ru-RU" sz="2400" b="1" dirty="0"/>
              <a:t>модель </a:t>
            </a:r>
            <a:r>
              <a:rPr lang="en-US" sz="2400" b="1" dirty="0"/>
              <a:t>GPT</a:t>
            </a:r>
            <a:r>
              <a:rPr lang="ru-RU" sz="2400" b="1" dirty="0"/>
              <a:t>-3</a:t>
            </a:r>
            <a:r>
              <a:rPr lang="ru-RU" sz="2400" dirty="0"/>
              <a:t>, с помощью которого можно </a:t>
            </a:r>
            <a:r>
              <a:rPr lang="ru-RU" sz="2400" b="1" dirty="0"/>
              <a:t>генерировать тексты</a:t>
            </a:r>
            <a:r>
              <a:rPr lang="ru-RU" sz="2400" dirty="0"/>
              <a:t>, а когда </a:t>
            </a:r>
            <a:r>
              <a:rPr lang="ru-RU" sz="2400" b="1" dirty="0"/>
              <a:t>в 2022 году появился </a:t>
            </a:r>
            <a:r>
              <a:rPr lang="en-US" sz="2400" b="1" dirty="0" err="1"/>
              <a:t>GhatGPT</a:t>
            </a:r>
            <a:r>
              <a:rPr lang="ru-RU" sz="2400" b="1" dirty="0" smtClean="0"/>
              <a:t>,</a:t>
            </a:r>
          </a:p>
          <a:p>
            <a:pPr marL="2286000" lvl="5" indent="0">
              <a:buNone/>
            </a:pPr>
            <a:endParaRPr lang="ru-RU" sz="1000" dirty="0" smtClean="0"/>
          </a:p>
          <a:p>
            <a:pPr marL="2286000" lvl="5" indent="0">
              <a:buNone/>
            </a:pPr>
            <a:r>
              <a:rPr lang="ru-RU" sz="2400" dirty="0" smtClean="0"/>
              <a:t>	Сказать, где придумали </a:t>
            </a:r>
            <a:r>
              <a:rPr lang="ru-RU" sz="2400" dirty="0" err="1" smtClean="0"/>
              <a:t>нейросеть</a:t>
            </a:r>
            <a:r>
              <a:rPr lang="ru-RU" sz="2400" dirty="0" smtClean="0"/>
              <a:t> в том виде, какой мы ее знаем, сложно. А учитывая, что это – активная область исследований, и новые открытия происходят регулярно, подводить итоги пока рано.</a:t>
            </a:r>
          </a:p>
          <a:p>
            <a:pPr lvl="5"/>
            <a:endParaRPr lang="ru-RU" sz="2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4285263"/>
            <a:ext cx="1800000" cy="1800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69747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0"/>
                <a:lumOff val="100000"/>
              </a:schemeClr>
            </a:gs>
            <a:gs pos="35000">
              <a:schemeClr val="accent6">
                <a:lumMod val="0"/>
                <a:lumOff val="100000"/>
              </a:schemeClr>
            </a:gs>
            <a:gs pos="100000">
              <a:schemeClr val="accent6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407324"/>
            <a:ext cx="10515600" cy="576963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dirty="0" smtClean="0"/>
              <a:t>Что </a:t>
            </a:r>
            <a:r>
              <a:rPr lang="ru-RU" b="1" dirty="0"/>
              <a:t>такое нейронные сети?</a:t>
            </a:r>
            <a:endParaRPr lang="ru-RU" dirty="0"/>
          </a:p>
          <a:p>
            <a:pPr marL="0" indent="0">
              <a:buNone/>
            </a:pPr>
            <a:r>
              <a:rPr lang="ru-RU" sz="2400" dirty="0" smtClean="0"/>
              <a:t>	</a:t>
            </a:r>
            <a:r>
              <a:rPr lang="ru-RU" sz="2400" dirty="0" err="1" smtClean="0"/>
              <a:t>Нейросеть</a:t>
            </a:r>
            <a:r>
              <a:rPr lang="ru-RU" sz="2400" dirty="0" smtClean="0"/>
              <a:t> </a:t>
            </a:r>
            <a:r>
              <a:rPr lang="ru-RU" sz="2400" dirty="0"/>
              <a:t>простыми словами – это математическая модель (алгоритм), воплощенная в компьютерную программу, которая обрабатывает данные, имитируя процессы человеческого мозга. </a:t>
            </a:r>
            <a:endParaRPr lang="ru-RU" sz="2400" dirty="0" smtClean="0"/>
          </a:p>
          <a:p>
            <a:pPr marL="0" indent="0">
              <a:buNone/>
            </a:pPr>
            <a:endParaRPr lang="ru-RU" sz="2400" dirty="0"/>
          </a:p>
          <a:p>
            <a:pPr marL="0" indent="0">
              <a:buNone/>
            </a:pPr>
            <a:endParaRPr lang="ru-RU" sz="2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7525" y="1937016"/>
            <a:ext cx="4680000" cy="271025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80901" y="2155134"/>
            <a:ext cx="5692899" cy="4662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9580">
              <a:lnSpc>
                <a:spcPct val="115000"/>
              </a:lnSpc>
              <a:spcAft>
                <a:spcPts val="1000"/>
              </a:spcAft>
            </a:pPr>
            <a:r>
              <a:rPr lang="ru-RU" sz="2100" dirty="0">
                <a:ea typeface="Calibri" panose="020F0502020204030204" pitchFamily="34" charset="0"/>
                <a:cs typeface="Times New Roman" panose="02020603050405020304" pitchFamily="18" charset="0"/>
              </a:rPr>
              <a:t>Предположим, что задача </a:t>
            </a:r>
            <a:r>
              <a:rPr lang="ru-RU" sz="2100" dirty="0" err="1">
                <a:ea typeface="Calibri" panose="020F0502020204030204" pitchFamily="34" charset="0"/>
                <a:cs typeface="Times New Roman" panose="02020603050405020304" pitchFamily="18" charset="0"/>
              </a:rPr>
              <a:t>нейросети</a:t>
            </a:r>
            <a:r>
              <a:rPr lang="ru-RU" sz="2100" dirty="0">
                <a:ea typeface="Calibri" panose="020F0502020204030204" pitchFamily="34" charset="0"/>
                <a:cs typeface="Times New Roman" panose="02020603050405020304" pitchFamily="18" charset="0"/>
              </a:rPr>
              <a:t> – отличать собак от кошек. Для работы нейронной сети загружается большой кластер подписанных изображений собак и кошек. </a:t>
            </a:r>
            <a:r>
              <a:rPr lang="ru-RU" sz="2100" dirty="0" err="1">
                <a:ea typeface="Calibri" panose="020F0502020204030204" pitchFamily="34" charset="0"/>
                <a:cs typeface="Times New Roman" panose="02020603050405020304" pitchFamily="18" charset="0"/>
              </a:rPr>
              <a:t>Нейросеть</a:t>
            </a:r>
            <a:r>
              <a:rPr lang="ru-RU" sz="2100" dirty="0">
                <a:ea typeface="Calibri" panose="020F0502020204030204" pitchFamily="34" charset="0"/>
                <a:cs typeface="Times New Roman" panose="02020603050405020304" pitchFamily="18" charset="0"/>
              </a:rPr>
              <a:t> анализирует признаки (в том числе линии, формы, их размер и цвет) на этих картинках и строит такую распознавательную модель, которая минимизирует процент ошибок относительно эталонных результатов. Таким образом, чем дольше они учатся, тем лучше конечный результат.</a:t>
            </a:r>
            <a:endParaRPr lang="ru-RU" sz="2100" dirty="0" smtClean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8"/>
            <a:endParaRPr lang="ru-RU" sz="2300" dirty="0" smtClean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1250" y="4675788"/>
            <a:ext cx="1800000" cy="1800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889031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0"/>
                <a:lumOff val="100000"/>
              </a:schemeClr>
            </a:gs>
            <a:gs pos="35000">
              <a:schemeClr val="accent6">
                <a:lumMod val="0"/>
                <a:lumOff val="100000"/>
              </a:schemeClr>
            </a:gs>
            <a:gs pos="100000">
              <a:schemeClr val="accent6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57695"/>
            <a:ext cx="10515600" cy="5919268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sz="3000" b="1" dirty="0"/>
              <a:t>Какие бывают </a:t>
            </a:r>
            <a:r>
              <a:rPr lang="ru-RU" sz="3000" b="1" dirty="0" err="1" smtClean="0"/>
              <a:t>нейросети</a:t>
            </a:r>
            <a:endParaRPr lang="ru-RU" sz="3000" b="1" dirty="0" smtClean="0"/>
          </a:p>
          <a:p>
            <a:pPr marL="0" indent="0">
              <a:buNone/>
            </a:pPr>
            <a:r>
              <a:rPr lang="ru-RU" b="1" dirty="0" smtClean="0"/>
              <a:t>	</a:t>
            </a:r>
            <a:r>
              <a:rPr lang="ru-RU" sz="2600" b="1" dirty="0" err="1" smtClean="0"/>
              <a:t>Нейросети</a:t>
            </a:r>
            <a:r>
              <a:rPr lang="ru-RU" sz="2600" b="1" dirty="0" smtClean="0"/>
              <a:t> </a:t>
            </a:r>
            <a:r>
              <a:rPr lang="ru-RU" sz="2600" b="1" dirty="0"/>
              <a:t>для генерации изображений:</a:t>
            </a:r>
            <a:r>
              <a:rPr lang="ru-RU" sz="2600" dirty="0"/>
              <a:t> Создание новых картинок и фотографий с помощью искусственного интеллекта, их применение в области искусства, дизайна и обработки изображений</a:t>
            </a:r>
            <a:r>
              <a:rPr lang="ru-RU" dirty="0"/>
              <a:t>.</a:t>
            </a:r>
          </a:p>
          <a:p>
            <a:pPr marL="0" lvl="0" indent="0">
              <a:buNone/>
            </a:pPr>
            <a:r>
              <a:rPr lang="ru-RU" sz="2600" b="1" dirty="0" err="1"/>
              <a:t>Kandinsky</a:t>
            </a:r>
            <a:r>
              <a:rPr lang="ru-RU" sz="2600" b="1" dirty="0"/>
              <a:t> </a:t>
            </a:r>
            <a:r>
              <a:rPr lang="ru-RU" sz="2600" b="1" dirty="0" smtClean="0"/>
              <a:t>3.1</a:t>
            </a:r>
            <a:endParaRPr lang="ru-RU" sz="2600" dirty="0" smtClean="0"/>
          </a:p>
          <a:p>
            <a:pPr marL="0" lvl="0" indent="0">
              <a:buNone/>
            </a:pPr>
            <a:r>
              <a:rPr lang="ru-RU" sz="2600" b="1" dirty="0" err="1" smtClean="0"/>
              <a:t>Stable</a:t>
            </a:r>
            <a:r>
              <a:rPr lang="ru-RU" sz="2600" b="1" dirty="0" smtClean="0"/>
              <a:t> </a:t>
            </a:r>
            <a:r>
              <a:rPr lang="ru-RU" sz="2600" b="1" dirty="0" err="1"/>
              <a:t>Diffusion</a:t>
            </a:r>
            <a:r>
              <a:rPr lang="ru-RU" sz="2600" b="1" dirty="0"/>
              <a:t> </a:t>
            </a:r>
            <a:r>
              <a:rPr lang="ru-RU" sz="2600" b="1" dirty="0" smtClean="0"/>
              <a:t>3.0</a:t>
            </a:r>
            <a:endParaRPr lang="ru-RU" sz="2600" dirty="0"/>
          </a:p>
          <a:p>
            <a:pPr marL="0" lvl="0" indent="0">
              <a:buNone/>
            </a:pPr>
            <a:r>
              <a:rPr lang="ru-RU" sz="2600" b="1" dirty="0" err="1"/>
              <a:t>Scribble</a:t>
            </a:r>
            <a:r>
              <a:rPr lang="ru-RU" sz="2600" b="1" dirty="0"/>
              <a:t> </a:t>
            </a:r>
            <a:r>
              <a:rPr lang="ru-RU" sz="2600" b="1" dirty="0" err="1" smtClean="0"/>
              <a:t>Diffusion</a:t>
            </a:r>
            <a:endParaRPr lang="ru-RU" sz="2600" dirty="0"/>
          </a:p>
          <a:p>
            <a:pPr marL="0" lvl="0" indent="0">
              <a:buNone/>
            </a:pPr>
            <a:r>
              <a:rPr lang="ru-RU" sz="2600" b="1" dirty="0"/>
              <a:t>«</a:t>
            </a:r>
            <a:r>
              <a:rPr lang="ru-RU" sz="2600" b="1" dirty="0" err="1"/>
              <a:t>Шедеврум</a:t>
            </a:r>
            <a:r>
              <a:rPr lang="ru-RU" sz="2600" b="1" dirty="0" smtClean="0"/>
              <a:t>»</a:t>
            </a:r>
            <a:endParaRPr lang="ru-RU" sz="2600" dirty="0"/>
          </a:p>
          <a:p>
            <a:pPr marL="0" lvl="0" indent="0">
              <a:buNone/>
            </a:pPr>
            <a:r>
              <a:rPr lang="ru-RU" sz="2600" b="1" dirty="0" err="1" smtClean="0"/>
              <a:t>Craiyon</a:t>
            </a:r>
            <a:endParaRPr lang="ru-RU" sz="2600" dirty="0" smtClean="0"/>
          </a:p>
          <a:p>
            <a:pPr marL="0" lvl="0" indent="0">
              <a:buNone/>
            </a:pPr>
            <a:r>
              <a:rPr lang="ru-RU" sz="2600" b="1" dirty="0" err="1" smtClean="0"/>
              <a:t>Dream</a:t>
            </a:r>
            <a:r>
              <a:rPr lang="ru-RU" sz="2600" b="1" dirty="0" smtClean="0"/>
              <a:t> </a:t>
            </a:r>
            <a:r>
              <a:rPr lang="ru-RU" sz="2600" b="1" dirty="0" err="1"/>
              <a:t>by</a:t>
            </a:r>
            <a:r>
              <a:rPr lang="ru-RU" sz="2600" b="1" dirty="0"/>
              <a:t> </a:t>
            </a:r>
            <a:r>
              <a:rPr lang="ru-RU" sz="2600" b="1" dirty="0" err="1" smtClean="0"/>
              <a:t>Wombo</a:t>
            </a:r>
            <a:endParaRPr lang="ru-RU" sz="2600" dirty="0"/>
          </a:p>
          <a:p>
            <a:pPr marL="0" lvl="0" indent="0">
              <a:buNone/>
            </a:pPr>
            <a:r>
              <a:rPr lang="ru-RU" sz="2600" b="1" dirty="0" err="1"/>
              <a:t>Image</a:t>
            </a:r>
            <a:r>
              <a:rPr lang="ru-RU" sz="2600" b="1" dirty="0"/>
              <a:t> </a:t>
            </a:r>
            <a:r>
              <a:rPr lang="ru-RU" sz="2600" b="1" dirty="0" err="1" smtClean="0"/>
              <a:t>Creator</a:t>
            </a:r>
            <a:endParaRPr lang="ru-RU" sz="2600" dirty="0" smtClean="0"/>
          </a:p>
          <a:p>
            <a:pPr marL="0" lvl="0" indent="0">
              <a:buNone/>
            </a:pPr>
            <a:r>
              <a:rPr lang="ru-RU" sz="2600" b="1" dirty="0" err="1" smtClean="0"/>
              <a:t>Starryai</a:t>
            </a:r>
            <a:endParaRPr lang="ru-RU" sz="2600" dirty="0"/>
          </a:p>
          <a:p>
            <a:pPr marL="0" lvl="0" indent="0">
              <a:buNone/>
            </a:pPr>
            <a:r>
              <a:rPr lang="ru-RU" sz="2600" b="1" dirty="0" err="1" smtClean="0"/>
              <a:t>Lexica</a:t>
            </a:r>
            <a:endParaRPr lang="ru-RU" sz="2600" dirty="0"/>
          </a:p>
          <a:p>
            <a:pPr marL="0" lvl="0" indent="0">
              <a:buNone/>
            </a:pPr>
            <a:r>
              <a:rPr lang="ru-RU" sz="2600" b="1" dirty="0" smtClean="0"/>
              <a:t>Easy-Peasy.AI</a:t>
            </a:r>
            <a:endParaRPr lang="ru-RU" sz="2600" dirty="0" smtClean="0"/>
          </a:p>
          <a:p>
            <a:pPr marL="0" indent="0">
              <a:buNone/>
            </a:pPr>
            <a:endParaRPr lang="ru-RU" sz="4000" dirty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7504" y="4792165"/>
            <a:ext cx="1800000" cy="1800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9525" y="1855553"/>
            <a:ext cx="3600000" cy="201482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3800" y="1855553"/>
            <a:ext cx="3600000" cy="225327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7504" y="4064735"/>
            <a:ext cx="2880000" cy="209752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852" y="4064735"/>
            <a:ext cx="2880000" cy="2176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343189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826</TotalTime>
  <Words>556</Words>
  <Application>Microsoft Office PowerPoint</Application>
  <PresentationFormat>Произвольный</PresentationFormat>
  <Paragraphs>327</Paragraphs>
  <Slides>47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47</vt:i4>
      </vt:variant>
    </vt:vector>
  </HeadingPairs>
  <TitlesOfParts>
    <vt:vector size="48" baseType="lpstr">
      <vt:lpstr>Тема Office</vt:lpstr>
      <vt:lpstr>Муниципальное общеобразовательное учреждение средняя общеобразовательная школа №25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общеобразовательное учреждение средняя общеобразовательная школа №25</dc:title>
  <dc:creator>Admin</dc:creator>
  <cp:lastModifiedBy>LENA</cp:lastModifiedBy>
  <cp:revision>101</cp:revision>
  <dcterms:created xsi:type="dcterms:W3CDTF">2024-12-21T06:31:18Z</dcterms:created>
  <dcterms:modified xsi:type="dcterms:W3CDTF">2025-02-03T03:02:32Z</dcterms:modified>
</cp:coreProperties>
</file>